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sldIdLst>
    <p:sldId id="260" r:id="rId2"/>
    <p:sldId id="3566" r:id="rId3"/>
  </p:sldIdLst>
  <p:sldSz cx="6858000" cy="9906000" type="A4"/>
  <p:notesSz cx="6797675" cy="9926638"/>
  <p:embeddedFontLst>
    <p:embeddedFont>
      <p:font typeface="KoPub돋움체 Light" panose="020B0600000101010101" charset="-127"/>
      <p:regular r:id="rId4"/>
    </p:embeddedFont>
    <p:embeddedFont>
      <p:font typeface="KoPub돋움체 Medium" panose="020B0600000101010101" charset="-127"/>
      <p:regular r:id="rId5"/>
    </p:embeddedFon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Calibri Light" panose="020F0302020204030204" pitchFamily="34" charset="0"/>
      <p:regular r:id="rId10"/>
      <p:italic r:id="rId1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  <p15:guide id="3" pos="73" userDrawn="1">
          <p15:clr>
            <a:srgbClr val="A4A3A4"/>
          </p15:clr>
        </p15:guide>
        <p15:guide id="4" pos="4247" userDrawn="1">
          <p15:clr>
            <a:srgbClr val="A4A3A4"/>
          </p15:clr>
        </p15:guide>
        <p15:guide id="5" orient="horz" pos="6091" userDrawn="1">
          <p15:clr>
            <a:srgbClr val="A4A3A4"/>
          </p15:clr>
        </p15:guide>
        <p15:guide id="6" orient="horz" pos="398" userDrawn="1">
          <p15:clr>
            <a:srgbClr val="A4A3A4"/>
          </p15:clr>
        </p15:guide>
        <p15:guide id="7" pos="2205" userDrawn="1">
          <p15:clr>
            <a:srgbClr val="A4A3A4"/>
          </p15:clr>
        </p15:guide>
        <p15:guide id="8" pos="2115" userDrawn="1">
          <p15:clr>
            <a:srgbClr val="A4A3A4"/>
          </p15:clr>
        </p15:guide>
        <p15:guide id="9" orient="horz" pos="444" userDrawn="1">
          <p15:clr>
            <a:srgbClr val="A4A3A4"/>
          </p15:clr>
        </p15:guide>
        <p15:guide id="10" orient="horz" pos="6000" userDrawn="1">
          <p15:clr>
            <a:srgbClr val="A4A3A4"/>
          </p15:clr>
        </p15:guide>
        <p15:guide id="11" orient="horz" pos="185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DD905A"/>
    <a:srgbClr val="FF66CC"/>
    <a:srgbClr val="EFB68E"/>
    <a:srgbClr val="ED9E68"/>
    <a:srgbClr val="FFFFFF"/>
    <a:srgbClr val="F0B78E"/>
    <a:srgbClr val="EE9F68"/>
    <a:srgbClr val="FBCE46"/>
    <a:srgbClr val="9BC2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00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1362" y="108"/>
      </p:cViewPr>
      <p:guideLst>
        <p:guide orient="horz" pos="3120"/>
        <p:guide pos="2160"/>
        <p:guide pos="73"/>
        <p:guide pos="4247"/>
        <p:guide orient="horz" pos="6091"/>
        <p:guide orient="horz" pos="398"/>
        <p:guide pos="2205"/>
        <p:guide pos="2115"/>
        <p:guide orient="horz" pos="444"/>
        <p:guide orient="horz" pos="6000"/>
        <p:guide orient="horz" pos="185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4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ableStyles" Target="tableStyles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 Kevin" userId="5f0f42a9fc607627" providerId="LiveId" clId="{A1265F57-ED6A-4B74-BA79-CB358BB953FB}"/>
    <pc:docChg chg="modSld">
      <pc:chgData name="Jo Kevin" userId="5f0f42a9fc607627" providerId="LiveId" clId="{A1265F57-ED6A-4B74-BA79-CB358BB953FB}" dt="2023-03-20T06:01:48.324" v="17" actId="20577"/>
      <pc:docMkLst>
        <pc:docMk/>
      </pc:docMkLst>
      <pc:sldChg chg="modSp mod">
        <pc:chgData name="Jo Kevin" userId="5f0f42a9fc607627" providerId="LiveId" clId="{A1265F57-ED6A-4B74-BA79-CB358BB953FB}" dt="2023-03-20T06:01:16.152" v="11" actId="20577"/>
        <pc:sldMkLst>
          <pc:docMk/>
          <pc:sldMk cId="723589322" sldId="260"/>
        </pc:sldMkLst>
        <pc:spChg chg="mod">
          <ac:chgData name="Jo Kevin" userId="5f0f42a9fc607627" providerId="LiveId" clId="{A1265F57-ED6A-4B74-BA79-CB358BB953FB}" dt="2023-03-20T06:01:16.152" v="11" actId="20577"/>
          <ac:spMkLst>
            <pc:docMk/>
            <pc:sldMk cId="723589322" sldId="260"/>
            <ac:spMk id="9" creationId="{656D3EAA-C04F-43D5-8E43-38ADC68FFF3C}"/>
          </ac:spMkLst>
        </pc:spChg>
      </pc:sldChg>
      <pc:sldChg chg="modSp mod">
        <pc:chgData name="Jo Kevin" userId="5f0f42a9fc607627" providerId="LiveId" clId="{A1265F57-ED6A-4B74-BA79-CB358BB953FB}" dt="2023-03-20T06:01:48.324" v="17" actId="20577"/>
        <pc:sldMkLst>
          <pc:docMk/>
          <pc:sldMk cId="3279692596" sldId="3566"/>
        </pc:sldMkLst>
        <pc:spChg chg="mod">
          <ac:chgData name="Jo Kevin" userId="5f0f42a9fc607627" providerId="LiveId" clId="{A1265F57-ED6A-4B74-BA79-CB358BB953FB}" dt="2023-03-20T06:01:48.324" v="17" actId="20577"/>
          <ac:spMkLst>
            <pc:docMk/>
            <pc:sldMk cId="3279692596" sldId="3566"/>
            <ac:spMk id="120" creationId="{C5684E73-AA47-42EB-A0C1-631447A4D20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70FCD-0A2D-4CA4-A006-73ED09453F07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E3791-4479-4F03-9466-6478F0B21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779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70FCD-0A2D-4CA4-A006-73ED09453F07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E3791-4479-4F03-9466-6478F0B21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644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70FCD-0A2D-4CA4-A006-73ED09453F07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E3791-4479-4F03-9466-6478F0B21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966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71C9BD8-4216-409F-8211-5A2AB7B83063}"/>
              </a:ext>
            </a:extLst>
          </p:cNvPr>
          <p:cNvGrpSpPr/>
          <p:nvPr userDrawn="1"/>
        </p:nvGrpSpPr>
        <p:grpSpPr>
          <a:xfrm>
            <a:off x="115882" y="0"/>
            <a:ext cx="6708414" cy="652994"/>
            <a:chOff x="115882" y="0"/>
            <a:chExt cx="6708414" cy="65299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4FCD30C-A82C-4E68-BCDA-A905199AC92B}"/>
                </a:ext>
              </a:extLst>
            </p:cNvPr>
            <p:cNvSpPr/>
            <p:nvPr/>
          </p:nvSpPr>
          <p:spPr>
            <a:xfrm>
              <a:off x="115882" y="0"/>
              <a:ext cx="6620819" cy="6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E17E2D8-D621-4B1E-A8BC-FB30F9ED2A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09218" y="367901"/>
              <a:ext cx="1908000" cy="285093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584FADA-73F1-44D4-A223-B0E3B44353D1}"/>
                </a:ext>
              </a:extLst>
            </p:cNvPr>
            <p:cNvGrpSpPr/>
            <p:nvPr/>
          </p:nvGrpSpPr>
          <p:grpSpPr>
            <a:xfrm>
              <a:off x="115883" y="83911"/>
              <a:ext cx="83813" cy="504000"/>
              <a:chOff x="459667" y="5227192"/>
              <a:chExt cx="113786" cy="992038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6DF1B1BD-CDEE-4FC7-AA77-D27D45B700A7}"/>
                  </a:ext>
                </a:extLst>
              </p:cNvPr>
              <p:cNvSpPr/>
              <p:nvPr userDrawn="1"/>
            </p:nvSpPr>
            <p:spPr>
              <a:xfrm>
                <a:off x="459667" y="5227192"/>
                <a:ext cx="75171" cy="992038"/>
              </a:xfrm>
              <a:prstGeom prst="rect">
                <a:avLst/>
              </a:prstGeom>
              <a:pattFill prst="smCheck">
                <a:fgClr>
                  <a:sysClr val="windowText" lastClr="000000">
                    <a:lumMod val="85000"/>
                    <a:lumOff val="15000"/>
                  </a:sysClr>
                </a:fgClr>
                <a:bgClr>
                  <a:sysClr val="windowText" lastClr="000000"/>
                </a:bgClr>
              </a:patt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440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23" b="0" i="0" u="none" strike="noStrike" kern="0" cap="none" spc="-92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lumMod val="95000"/>
                        </a:prst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E6D97999-93E9-46E9-A85A-3301AD94899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73453" y="5227192"/>
                <a:ext cx="0" cy="99203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7448716-FDA3-47C8-806A-559DEDCD3161}"/>
                </a:ext>
              </a:extLst>
            </p:cNvPr>
            <p:cNvSpPr txBox="1"/>
            <p:nvPr/>
          </p:nvSpPr>
          <p:spPr>
            <a:xfrm>
              <a:off x="5801259" y="313739"/>
              <a:ext cx="102303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spc="-10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Market Research Report</a:t>
              </a:r>
              <a:endParaRPr lang="ko-KR" altLang="en-US" sz="800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7F3874F-1F4C-4A0C-B04B-F6B9CAEBC691}"/>
              </a:ext>
            </a:extLst>
          </p:cNvPr>
          <p:cNvGrpSpPr/>
          <p:nvPr userDrawn="1"/>
        </p:nvGrpSpPr>
        <p:grpSpPr>
          <a:xfrm>
            <a:off x="115882" y="9666062"/>
            <a:ext cx="6620819" cy="252464"/>
            <a:chOff x="115882" y="9666062"/>
            <a:chExt cx="6620819" cy="25246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B88C2E0-9AA7-4979-B3F9-76C03104A2C6}"/>
                </a:ext>
              </a:extLst>
            </p:cNvPr>
            <p:cNvSpPr/>
            <p:nvPr/>
          </p:nvSpPr>
          <p:spPr>
            <a:xfrm>
              <a:off x="115882" y="9666062"/>
              <a:ext cx="6620819" cy="2524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3FF6656-523F-4C0D-A206-9386B92B2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538" y="9713474"/>
              <a:ext cx="848567" cy="1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6601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70FCD-0A2D-4CA4-A006-73ED09453F07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E3791-4479-4F03-9466-6478F0B21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176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70FCD-0A2D-4CA4-A006-73ED09453F07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E3791-4479-4F03-9466-6478F0B21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388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70FCD-0A2D-4CA4-A006-73ED09453F07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E3791-4479-4F03-9466-6478F0B21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68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70FCD-0A2D-4CA4-A006-73ED09453F07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E3791-4479-4F03-9466-6478F0B21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742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70FCD-0A2D-4CA4-A006-73ED09453F07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E3791-4479-4F03-9466-6478F0B21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590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70FCD-0A2D-4CA4-A006-73ED09453F07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E3791-4479-4F03-9466-6478F0B21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211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70FCD-0A2D-4CA4-A006-73ED09453F07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E3791-4479-4F03-9466-6478F0B21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80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70FCD-0A2D-4CA4-A006-73ED09453F07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CE3791-4479-4F03-9466-6478F0B21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990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332DCAB-5E12-4255-88DA-DBE0174EA5C4}"/>
              </a:ext>
            </a:extLst>
          </p:cNvPr>
          <p:cNvSpPr/>
          <p:nvPr/>
        </p:nvSpPr>
        <p:spPr>
          <a:xfrm>
            <a:off x="115882" y="0"/>
            <a:ext cx="6620819" cy="64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0C8AC-EE5D-49B2-9FB7-22F74AAE2FC8}"/>
              </a:ext>
            </a:extLst>
          </p:cNvPr>
          <p:cNvSpPr txBox="1"/>
          <p:nvPr/>
        </p:nvSpPr>
        <p:spPr>
          <a:xfrm>
            <a:off x="22860" y="667004"/>
            <a:ext cx="2574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1. PJT</a:t>
            </a:r>
            <a:r>
              <a:rPr lang="ko-KR" altLang="en-US" sz="12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B12E02-584F-43CB-BA3B-28B02AB975CE}"/>
              </a:ext>
            </a:extLst>
          </p:cNvPr>
          <p:cNvSpPr txBox="1"/>
          <p:nvPr/>
        </p:nvSpPr>
        <p:spPr>
          <a:xfrm>
            <a:off x="3423597" y="670230"/>
            <a:ext cx="2574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2. </a:t>
            </a:r>
            <a:r>
              <a:rPr lang="ko-KR" altLang="en-US" sz="12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상품 구성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878C44-DEA2-4092-9AF7-89C9C0B34C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9218" y="367901"/>
            <a:ext cx="1908000" cy="285093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495E4D01-B507-470C-8475-B96DEEFD7985}"/>
              </a:ext>
            </a:extLst>
          </p:cNvPr>
          <p:cNvGrpSpPr/>
          <p:nvPr/>
        </p:nvGrpSpPr>
        <p:grpSpPr>
          <a:xfrm>
            <a:off x="115883" y="83911"/>
            <a:ext cx="83813" cy="504000"/>
            <a:chOff x="459667" y="5227192"/>
            <a:chExt cx="113786" cy="99203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432CA08-912B-487D-8581-B986928556B6}"/>
                </a:ext>
              </a:extLst>
            </p:cNvPr>
            <p:cNvSpPr/>
            <p:nvPr userDrawn="1"/>
          </p:nvSpPr>
          <p:spPr>
            <a:xfrm>
              <a:off x="459667" y="5227192"/>
              <a:ext cx="75171" cy="992038"/>
            </a:xfrm>
            <a:prstGeom prst="rect">
              <a:avLst/>
            </a:prstGeom>
            <a:pattFill prst="smCheck">
              <a:fgClr>
                <a:sysClr val="windowText" lastClr="000000">
                  <a:lumMod val="85000"/>
                  <a:lumOff val="15000"/>
                </a:sysClr>
              </a:fgClr>
              <a:bgClr>
                <a:sysClr val="windowText" lastClr="000000"/>
              </a:bgClr>
            </a:patt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440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23" b="0" i="0" u="none" strike="noStrike" kern="0" cap="none" spc="-92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9AE82DE-1D1A-4645-8CD5-5B0B879D20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3453" y="5227192"/>
              <a:ext cx="0" cy="992038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  <a:miter lim="800000"/>
            </a:ln>
            <a:effectLst/>
          </p:spPr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56D3EAA-C04F-43D5-8E43-38ADC68FFF3C}"/>
              </a:ext>
            </a:extLst>
          </p:cNvPr>
          <p:cNvSpPr txBox="1"/>
          <p:nvPr/>
        </p:nvSpPr>
        <p:spPr>
          <a:xfrm>
            <a:off x="236492" y="65531"/>
            <a:ext cx="6500210" cy="51552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300"/>
              </a:spcBef>
              <a:defRPr/>
            </a:pPr>
            <a:r>
              <a:rPr lang="ko-KR" altLang="en-US" sz="20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/>
                    </a:gs>
                  </a:gsLst>
                  <a:lin ang="5400000" scaled="1"/>
                </a:gra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서울특별시 강남구 논현동 도시형생활주택 </a:t>
            </a:r>
            <a:r>
              <a:rPr lang="en-US" altLang="ko-KR" sz="20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/>
                    </a:gs>
                  </a:gsLst>
                  <a:lin ang="5400000" scaled="1"/>
                </a:gra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PJT </a:t>
            </a:r>
            <a:r>
              <a:rPr lang="ko-KR" altLang="en-US" sz="20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/>
                    </a:gs>
                  </a:gsLst>
                  <a:lin ang="5400000" scaled="1"/>
                </a:gra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적정가격 검토</a:t>
            </a:r>
            <a:endParaRPr lang="en-US" altLang="ko-KR" sz="1100" spc="-10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1"/>
              </a:gra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>
              <a:spcBef>
                <a:spcPts val="300"/>
              </a:spcBef>
              <a:defRPr/>
            </a:pPr>
            <a:r>
              <a:rPr lang="en-US" altLang="ko-KR" sz="1050" spc="-1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/>
                    </a:gs>
                  </a:gsLst>
                  <a:lin ang="5400000" scaled="1"/>
                </a:gra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2022. 01. 19 (</a:t>
            </a:r>
            <a:r>
              <a:rPr lang="ko-KR" altLang="en-US" sz="1050" spc="-1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/>
                    </a:gs>
                  </a:gsLst>
                  <a:lin ang="5400000" scaled="1"/>
                </a:gra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화</a:t>
            </a:r>
            <a:r>
              <a:rPr lang="en-US" altLang="ko-KR" sz="1050" spc="-1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/>
                    </a:gs>
                  </a:gsLst>
                  <a:lin ang="5400000" scaled="1"/>
                </a:gra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050" spc="-1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/>
                  </a:gs>
                </a:gsLst>
                <a:lin ang="5400000" scaled="1"/>
              </a:gra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859758-4AB1-4D41-8FCC-9D41222FF051}"/>
              </a:ext>
            </a:extLst>
          </p:cNvPr>
          <p:cNvSpPr txBox="1"/>
          <p:nvPr/>
        </p:nvSpPr>
        <p:spPr>
          <a:xfrm>
            <a:off x="22860" y="2118802"/>
            <a:ext cx="2574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3. </a:t>
            </a:r>
            <a:r>
              <a:rPr lang="ko-KR" altLang="en-US" sz="12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적정분양가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CE517F-A766-4D97-AFB9-5B2122B4887F}"/>
              </a:ext>
            </a:extLst>
          </p:cNvPr>
          <p:cNvSpPr txBox="1"/>
          <p:nvPr/>
        </p:nvSpPr>
        <p:spPr>
          <a:xfrm>
            <a:off x="5578074" y="2211063"/>
            <a:ext cx="125411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B0600000101010101" charset="-127"/>
                <a:ea typeface="KoPub돋움체 Light" panose="020B0600000101010101" charset="-127"/>
              </a:rPr>
              <a:t>[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B0600000101010101" charset="-127"/>
                <a:ea typeface="KoPub돋움체 Light" panose="020B0600000101010101" charset="-127"/>
              </a:rPr>
              <a:t>단위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B0600000101010101" charset="-127"/>
                <a:ea typeface="KoPub돋움체 Light" panose="020B0600000101010101" charset="-127"/>
              </a:rPr>
              <a:t>: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B0600000101010101" charset="-127"/>
                <a:ea typeface="KoPub돋움체 Light" panose="020B0600000101010101" charset="-127"/>
              </a:rPr>
              <a:t>만원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B0600000101010101" charset="-127"/>
                <a:ea typeface="KoPub돋움체 Light" panose="020B0600000101010101" charset="-127"/>
              </a:rPr>
              <a:t>]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20B0600000101010101" charset="-127"/>
              <a:ea typeface="KoPub돋움체 Light" panose="020B0600000101010101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EEEF993-DC7C-41AE-A0E3-57D3B4E70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264017"/>
              </p:ext>
            </p:extLst>
          </p:nvPr>
        </p:nvGraphicFramePr>
        <p:xfrm>
          <a:off x="120327" y="2398317"/>
          <a:ext cx="6624000" cy="937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5391">
                  <a:extLst>
                    <a:ext uri="{9D8B030D-6E8A-4147-A177-3AD203B41FA5}">
                      <a16:colId xmlns:a16="http://schemas.microsoft.com/office/drawing/2014/main" val="4079618152"/>
                    </a:ext>
                  </a:extLst>
                </a:gridCol>
                <a:gridCol w="785391">
                  <a:extLst>
                    <a:ext uri="{9D8B030D-6E8A-4147-A177-3AD203B41FA5}">
                      <a16:colId xmlns:a16="http://schemas.microsoft.com/office/drawing/2014/main" val="2010754621"/>
                    </a:ext>
                  </a:extLst>
                </a:gridCol>
                <a:gridCol w="785391">
                  <a:extLst>
                    <a:ext uri="{9D8B030D-6E8A-4147-A177-3AD203B41FA5}">
                      <a16:colId xmlns:a16="http://schemas.microsoft.com/office/drawing/2014/main" val="3203820622"/>
                    </a:ext>
                  </a:extLst>
                </a:gridCol>
                <a:gridCol w="4267827">
                  <a:extLst>
                    <a:ext uri="{9D8B030D-6E8A-4147-A177-3AD203B41FA5}">
                      <a16:colId xmlns:a16="http://schemas.microsoft.com/office/drawing/2014/main" val="127551022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구분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적정 분양가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공격적 분양가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비고</a:t>
                      </a:r>
                      <a:endParaRPr lang="en-US" altLang="ko-KR" sz="900" b="0" spc="-6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176304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전용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49</a:t>
                      </a: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㎡</a:t>
                      </a:r>
                      <a:endParaRPr lang="en-US" altLang="ko-KR" sz="900" b="1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15py </a:t>
                      </a: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기준</a:t>
                      </a:r>
                      <a:endParaRPr lang="en-US" altLang="ko-KR" sz="900" b="1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165,880</a:t>
                      </a:r>
                    </a:p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(@11,000)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1" hangingPunct="1"/>
                      <a:r>
                        <a:rPr lang="en-US" altLang="ko-KR" sz="1100" b="1" kern="1200" dirty="0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180,960</a:t>
                      </a:r>
                    </a:p>
                    <a:p>
                      <a:pPr marL="0" algn="ctr" defTabSz="685800" rtl="0" eaLnBrk="1" latinLnBrk="1" hangingPunct="1"/>
                      <a:r>
                        <a:rPr lang="en-US" altLang="ko-KR" sz="1100" b="1" kern="1200" dirty="0">
                          <a:solidFill>
                            <a:srgbClr val="FF0000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(@12,000)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900" b="0" spc="-6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-. </a:t>
                      </a:r>
                      <a:r>
                        <a:rPr lang="ko-KR" altLang="en-US" sz="900" b="0" spc="-6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가격적정선</a:t>
                      </a:r>
                      <a:r>
                        <a:rPr lang="ko-KR" altLang="en-US" sz="900" b="0" kern="1200" spc="-6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lang="en-US" altLang="ko-KR" sz="900" b="0" kern="1200" spc="-6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:</a:t>
                      </a:r>
                      <a:r>
                        <a:rPr lang="en-US" altLang="ko-KR" sz="900" b="0" kern="1200" spc="-60" baseline="0" dirty="0">
                          <a:solidFill>
                            <a:srgbClr val="FF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lang="ko-KR" altLang="en-US" sz="900" b="0" kern="1200" spc="-60" baseline="0" dirty="0" err="1">
                          <a:solidFill>
                            <a:srgbClr val="FF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사업지</a:t>
                      </a:r>
                      <a:r>
                        <a:rPr lang="ko-KR" altLang="en-US" sz="900" b="0" kern="1200" spc="-60" baseline="0" dirty="0">
                          <a:solidFill>
                            <a:srgbClr val="FF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인근 </a:t>
                      </a:r>
                      <a:r>
                        <a:rPr lang="ko-KR" altLang="en-US" sz="900" b="0" spc="-60" baseline="0" dirty="0">
                          <a:solidFill>
                            <a:srgbClr val="FF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신규 분양 상품 전용면적 기준 </a:t>
                      </a:r>
                      <a:r>
                        <a:rPr lang="en-US" altLang="ko-KR" sz="900" b="0" spc="-60" baseline="0" dirty="0">
                          <a:solidFill>
                            <a:srgbClr val="FF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@10,234 ~ @12,298</a:t>
                      </a:r>
                      <a:r>
                        <a:rPr lang="ko-KR" altLang="en-US" sz="900" b="0" spc="-60" baseline="0" dirty="0">
                          <a:solidFill>
                            <a:srgbClr val="FF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만원</a:t>
                      </a:r>
                      <a:r>
                        <a:rPr lang="en-US" altLang="ko-KR" sz="900" b="0" spc="-60" baseline="0" dirty="0">
                          <a:solidFill>
                            <a:srgbClr val="FF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(</a:t>
                      </a:r>
                      <a:r>
                        <a:rPr lang="ko-KR" altLang="en-US" sz="900" b="0" spc="-60" baseline="0" dirty="0" err="1">
                          <a:solidFill>
                            <a:srgbClr val="FF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아나하</a:t>
                      </a:r>
                      <a:r>
                        <a:rPr lang="ko-KR" altLang="en-US" sz="900" b="0" spc="-60" baseline="0" dirty="0">
                          <a:solidFill>
                            <a:srgbClr val="FF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제외</a:t>
                      </a:r>
                      <a:r>
                        <a:rPr lang="en-US" altLang="ko-KR" sz="900" b="0" spc="-60" baseline="0" dirty="0">
                          <a:solidFill>
                            <a:srgbClr val="FF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)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900" b="0" spc="-6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-. </a:t>
                      </a:r>
                      <a:r>
                        <a:rPr lang="ko-KR" altLang="en-US" sz="900" b="0" spc="-6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고</a:t>
                      </a:r>
                      <a:r>
                        <a:rPr lang="ko-KR" altLang="en-US" sz="900" b="0" kern="1200" spc="-6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급 상품 우수한 분양성에 따른 분양가 상승 중이나 </a:t>
                      </a:r>
                      <a:r>
                        <a:rPr lang="en-US" altLang="ko-KR" sz="900" b="0" kern="1200" spc="-6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@13,000</a:t>
                      </a:r>
                      <a:r>
                        <a:rPr lang="ko-KR" altLang="en-US" sz="900" b="0" kern="1200" spc="-6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만원 이상 책정 시 </a:t>
                      </a:r>
                      <a:r>
                        <a:rPr lang="ko-KR" altLang="en-US" sz="900" b="0" kern="1200" spc="-6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분양성</a:t>
                      </a:r>
                      <a:r>
                        <a:rPr lang="ko-KR" altLang="en-US" sz="900" b="0" kern="1200" spc="-6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우려 존재</a:t>
                      </a:r>
                      <a:endParaRPr lang="en-US" altLang="ko-KR" sz="900" b="0" kern="1200" spc="-6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900" b="0" spc="-6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-. </a:t>
                      </a:r>
                      <a:r>
                        <a:rPr lang="ko-KR" altLang="en-US" sz="900" b="0" spc="-6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조식</a:t>
                      </a:r>
                      <a:r>
                        <a:rPr lang="en-US" altLang="ko-KR" sz="900" b="0" spc="-6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, </a:t>
                      </a:r>
                      <a:r>
                        <a:rPr lang="ko-KR" altLang="en-US" sz="900" b="0" spc="-6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컨시어지</a:t>
                      </a:r>
                      <a:r>
                        <a:rPr lang="en-US" altLang="ko-KR" sz="900" b="0" spc="-6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, </a:t>
                      </a:r>
                      <a:r>
                        <a:rPr lang="ko-KR" altLang="en-US" sz="900" b="0" spc="-6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발렛서비스</a:t>
                      </a:r>
                      <a:r>
                        <a:rPr lang="ko-KR" altLang="en-US" sz="900" b="0" spc="-6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등 </a:t>
                      </a:r>
                      <a:r>
                        <a:rPr lang="ko-KR" altLang="en-US" sz="900" b="0" spc="-6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호텔식</a:t>
                      </a:r>
                      <a:r>
                        <a:rPr lang="ko-KR" altLang="en-US" sz="900" b="0" spc="-6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서비스 제공 기준 </a:t>
                      </a:r>
                      <a:r>
                        <a:rPr lang="en-US" altLang="ko-KR" sz="900" b="0" spc="-6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, -. </a:t>
                      </a:r>
                      <a:r>
                        <a:rPr lang="ko-KR" altLang="en-US" sz="900" b="0" spc="-6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기준층</a:t>
                      </a:r>
                      <a:r>
                        <a:rPr lang="en-US" altLang="ko-KR" sz="900" b="0" spc="-6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/</a:t>
                      </a:r>
                      <a:r>
                        <a:rPr lang="ko-KR" altLang="en-US" sz="900" b="0" spc="-6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최고급 마감재 기준</a:t>
                      </a:r>
                      <a:endParaRPr lang="en-US" altLang="ko-KR" sz="900" b="0" spc="-6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900" b="0" spc="-6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-. </a:t>
                      </a:r>
                      <a:r>
                        <a:rPr lang="ko-KR" altLang="en-US" sz="900" b="0" spc="-6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세대수로 인한 한계</a:t>
                      </a:r>
                      <a:r>
                        <a:rPr lang="en-US" altLang="ko-KR" sz="900" b="0" spc="-6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,  </a:t>
                      </a:r>
                      <a:r>
                        <a:rPr lang="ko-KR" altLang="en-US" sz="900" b="0" spc="-6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평형 조정을 통한 </a:t>
                      </a:r>
                      <a:r>
                        <a:rPr lang="en-US" altLang="ko-KR" sz="900" b="0" spc="-6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15</a:t>
                      </a:r>
                      <a:r>
                        <a:rPr lang="ko-KR" altLang="en-US" sz="900" b="0" spc="-6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억 미만 상품 설계 필요</a:t>
                      </a:r>
                      <a:endParaRPr lang="en-US" altLang="ko-KR" sz="900" b="0" spc="-6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900" b="0" spc="-6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-. </a:t>
                      </a:r>
                      <a:r>
                        <a:rPr lang="ko-KR" altLang="en-US" sz="900" b="0" spc="-6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사업지</a:t>
                      </a:r>
                      <a:r>
                        <a:rPr lang="ko-KR" altLang="en-US" sz="900" b="0" spc="-6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북측</a:t>
                      </a:r>
                      <a:r>
                        <a:rPr lang="en-US" altLang="ko-KR" sz="900" b="0" spc="-6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(</a:t>
                      </a:r>
                      <a:r>
                        <a:rPr lang="ko-KR" altLang="en-US" sz="900" b="0" spc="-6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신영주택 </a:t>
                      </a:r>
                      <a:r>
                        <a:rPr lang="en-US" altLang="ko-KR" sz="900" b="0" spc="-6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148</a:t>
                      </a:r>
                      <a:r>
                        <a:rPr lang="ko-KR" altLang="en-US" sz="900" b="0" spc="-6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세대</a:t>
                      </a:r>
                      <a:r>
                        <a:rPr lang="en-US" altLang="ko-KR" sz="900" b="0" spc="-6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, </a:t>
                      </a:r>
                      <a:r>
                        <a:rPr lang="ko-KR" altLang="en-US" sz="900" b="0" spc="-6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전용 </a:t>
                      </a:r>
                      <a:r>
                        <a:rPr lang="en-US" altLang="ko-KR" sz="900" b="0" spc="-6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84~178</a:t>
                      </a:r>
                      <a:r>
                        <a:rPr lang="ko-KR" altLang="en-US" sz="900" b="0" spc="-6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㎡ </a:t>
                      </a:r>
                      <a:r>
                        <a:rPr lang="ko-KR" altLang="en-US" sz="900" b="0" spc="-6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후분양</a:t>
                      </a:r>
                      <a:r>
                        <a:rPr lang="en-US" altLang="ko-KR" sz="900" b="0" spc="-6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) </a:t>
                      </a:r>
                      <a:r>
                        <a:rPr lang="ko-KR" altLang="en-US" sz="900" b="0" spc="-6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개발에 따른 시너지 기대 됨</a:t>
                      </a:r>
                      <a:endParaRPr lang="en-US" altLang="ko-KR" sz="900" b="0" spc="-6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703401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97925E2-B76D-4EB4-8BC9-9E75CDFBED52}"/>
              </a:ext>
            </a:extLst>
          </p:cNvPr>
          <p:cNvSpPr txBox="1"/>
          <p:nvPr/>
        </p:nvSpPr>
        <p:spPr>
          <a:xfrm>
            <a:off x="35560" y="3295825"/>
            <a:ext cx="2574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Appendix. </a:t>
            </a:r>
            <a:r>
              <a:rPr lang="ko-KR" altLang="en-US" sz="12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위치도 및 지역</a:t>
            </a:r>
            <a:r>
              <a:rPr lang="en-US" altLang="ko-KR" sz="12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12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시세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587F4E9-77CF-4B41-A2AD-5C6C0E50E6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117973"/>
              </p:ext>
            </p:extLst>
          </p:nvPr>
        </p:nvGraphicFramePr>
        <p:xfrm>
          <a:off x="115883" y="6759774"/>
          <a:ext cx="6626223" cy="470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8477">
                  <a:extLst>
                    <a:ext uri="{9D8B030D-6E8A-4147-A177-3AD203B41FA5}">
                      <a16:colId xmlns:a16="http://schemas.microsoft.com/office/drawing/2014/main" val="2656814885"/>
                    </a:ext>
                  </a:extLst>
                </a:gridCol>
                <a:gridCol w="2865120">
                  <a:extLst>
                    <a:ext uri="{9D8B030D-6E8A-4147-A177-3AD203B41FA5}">
                      <a16:colId xmlns:a16="http://schemas.microsoft.com/office/drawing/2014/main" val="3548041871"/>
                    </a:ext>
                  </a:extLst>
                </a:gridCol>
                <a:gridCol w="547653">
                  <a:extLst>
                    <a:ext uri="{9D8B030D-6E8A-4147-A177-3AD203B41FA5}">
                      <a16:colId xmlns:a16="http://schemas.microsoft.com/office/drawing/2014/main" val="2716240499"/>
                    </a:ext>
                  </a:extLst>
                </a:gridCol>
                <a:gridCol w="2734973">
                  <a:extLst>
                    <a:ext uri="{9D8B030D-6E8A-4147-A177-3AD203B41FA5}">
                      <a16:colId xmlns:a16="http://schemas.microsoft.com/office/drawing/2014/main" val="2142259937"/>
                    </a:ext>
                  </a:extLst>
                </a:gridCol>
              </a:tblGrid>
              <a:tr h="2350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입지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1" hangingPunct="1"/>
                      <a:r>
                        <a:rPr lang="en-US" altLang="ko-KR" sz="900" b="0" kern="1200" spc="-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7</a:t>
                      </a:r>
                      <a:r>
                        <a:rPr lang="ko-KR" altLang="en-US" sz="900" b="0" kern="1200" spc="-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호선에 인접하고 대로변에 위치하여  접근성 및 가시성 우수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교통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지하철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7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호선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논현역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/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학동역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 도보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5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59167"/>
                  </a:ext>
                </a:extLst>
              </a:tr>
              <a:tr h="2350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생활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pc="-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논현동 가구거리</a:t>
                      </a:r>
                      <a:r>
                        <a:rPr lang="en-US" altLang="ko-KR" sz="900" b="0" spc="-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lang="ko-KR" altLang="en-US" sz="900" b="0" spc="-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먹자골목 및 신사동 가로수길 등 편리한 생활환경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기타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pc="-10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사업지</a:t>
                      </a:r>
                      <a:r>
                        <a:rPr lang="ko-KR" altLang="en-US" sz="900" b="0" spc="-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 인근 분양 상품 </a:t>
                      </a:r>
                      <a:r>
                        <a:rPr lang="ko-KR" altLang="en-US" sz="900" b="0" spc="-10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분양성</a:t>
                      </a:r>
                      <a:r>
                        <a:rPr lang="ko-KR" altLang="en-US" sz="900" b="0" spc="-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 우수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8496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77ADE26-6AA9-48A4-9247-B95EE75E2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051627"/>
              </p:ext>
            </p:extLst>
          </p:nvPr>
        </p:nvGraphicFramePr>
        <p:xfrm>
          <a:off x="115888" y="951005"/>
          <a:ext cx="3240000" cy="11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189">
                  <a:extLst>
                    <a:ext uri="{9D8B030D-6E8A-4147-A177-3AD203B41FA5}">
                      <a16:colId xmlns:a16="http://schemas.microsoft.com/office/drawing/2014/main" val="315203287"/>
                    </a:ext>
                  </a:extLst>
                </a:gridCol>
                <a:gridCol w="2501811">
                  <a:extLst>
                    <a:ext uri="{9D8B030D-6E8A-4147-A177-3AD203B41FA5}">
                      <a16:colId xmlns:a16="http://schemas.microsoft.com/office/drawing/2014/main" val="276855635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구분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강남구 논현동 도시형생활주택 </a:t>
                      </a:r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PJT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19948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위치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서울시 강남구 논현동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56-21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번지</a:t>
                      </a: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93076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규모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지하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층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~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지상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13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층 </a:t>
                      </a: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도시형 생활주택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44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실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근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.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생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B1 ~ 2F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618863"/>
                  </a:ext>
                </a:extLst>
              </a:tr>
              <a:tr h="1620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주차대수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도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.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생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: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법정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26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대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계획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48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8206225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근생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: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법정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7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대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계획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7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077623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D5D65A8-BCC8-4021-85A5-AC0CFD4C15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731540"/>
              </p:ext>
            </p:extLst>
          </p:nvPr>
        </p:nvGraphicFramePr>
        <p:xfrm>
          <a:off x="3502114" y="952252"/>
          <a:ext cx="3241678" cy="12099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5100">
                  <a:extLst>
                    <a:ext uri="{9D8B030D-6E8A-4147-A177-3AD203B41FA5}">
                      <a16:colId xmlns:a16="http://schemas.microsoft.com/office/drawing/2014/main" val="669166534"/>
                    </a:ext>
                  </a:extLst>
                </a:gridCol>
                <a:gridCol w="265100">
                  <a:extLst>
                    <a:ext uri="{9D8B030D-6E8A-4147-A177-3AD203B41FA5}">
                      <a16:colId xmlns:a16="http://schemas.microsoft.com/office/drawing/2014/main" val="1556307195"/>
                    </a:ext>
                  </a:extLst>
                </a:gridCol>
                <a:gridCol w="451913">
                  <a:extLst>
                    <a:ext uri="{9D8B030D-6E8A-4147-A177-3AD203B41FA5}">
                      <a16:colId xmlns:a16="http://schemas.microsoft.com/office/drawing/2014/main" val="387992800"/>
                    </a:ext>
                  </a:extLst>
                </a:gridCol>
                <a:gridCol w="451913">
                  <a:extLst>
                    <a:ext uri="{9D8B030D-6E8A-4147-A177-3AD203B41FA5}">
                      <a16:colId xmlns:a16="http://schemas.microsoft.com/office/drawing/2014/main" val="540318269"/>
                    </a:ext>
                  </a:extLst>
                </a:gridCol>
                <a:gridCol w="451913">
                  <a:extLst>
                    <a:ext uri="{9D8B030D-6E8A-4147-A177-3AD203B41FA5}">
                      <a16:colId xmlns:a16="http://schemas.microsoft.com/office/drawing/2014/main" val="3743302833"/>
                    </a:ext>
                  </a:extLst>
                </a:gridCol>
                <a:gridCol w="451913">
                  <a:extLst>
                    <a:ext uri="{9D8B030D-6E8A-4147-A177-3AD203B41FA5}">
                      <a16:colId xmlns:a16="http://schemas.microsoft.com/office/drawing/2014/main" val="3565979992"/>
                    </a:ext>
                  </a:extLst>
                </a:gridCol>
                <a:gridCol w="451913">
                  <a:extLst>
                    <a:ext uri="{9D8B030D-6E8A-4147-A177-3AD203B41FA5}">
                      <a16:colId xmlns:a16="http://schemas.microsoft.com/office/drawing/2014/main" val="1946995503"/>
                    </a:ext>
                  </a:extLst>
                </a:gridCol>
                <a:gridCol w="451913">
                  <a:extLst>
                    <a:ext uri="{9D8B030D-6E8A-4147-A177-3AD203B41FA5}">
                      <a16:colId xmlns:a16="http://schemas.microsoft.com/office/drawing/2014/main" val="1184743711"/>
                    </a:ext>
                  </a:extLst>
                </a:gridCol>
              </a:tblGrid>
              <a:tr h="197155">
                <a:tc rowSpan="2"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실수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전용면적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공급면적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계약면적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endParaRPr lang="ko-KR" alt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857863"/>
                  </a:ext>
                </a:extLst>
              </a:tr>
              <a:tr h="197155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구분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호실수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py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py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py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970919"/>
                  </a:ext>
                </a:extLst>
              </a:tr>
              <a:tr h="250650">
                <a:tc rowSpan="2"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도생</a:t>
                      </a:r>
                      <a:endParaRPr 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CCCC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rgbClr val="FF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49.8 </a:t>
                      </a:r>
                      <a:endParaRPr lang="en-US" altLang="ko-KR" sz="900" b="1" i="0" u="none" strike="noStrike" dirty="0">
                        <a:solidFill>
                          <a:srgbClr val="FF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rgbClr val="FF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15.0 </a:t>
                      </a:r>
                      <a:endParaRPr lang="en-US" altLang="ko-KR" sz="900" b="1" i="0" u="none" strike="noStrike" dirty="0">
                        <a:solidFill>
                          <a:srgbClr val="FF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66.1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19.9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96159"/>
                  </a:ext>
                </a:extLst>
              </a:tr>
              <a:tr h="250650">
                <a:tc vMerge="1"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endParaRPr lang="ko-KR" alt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소계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CCCC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2,193.8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663.5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2,908.2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879.7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014900"/>
                  </a:ext>
                </a:extLst>
              </a:tr>
              <a:tr h="250650">
                <a:tc gridSpan="2"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근생</a:t>
                      </a:r>
                      <a:endParaRPr lang="ko-KR" alt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1,300.0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393.5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2,171.9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657.0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005948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754047F3-3EBF-4E9F-85DB-0D4351167A22}"/>
              </a:ext>
            </a:extLst>
          </p:cNvPr>
          <p:cNvSpPr txBox="1"/>
          <p:nvPr/>
        </p:nvSpPr>
        <p:spPr>
          <a:xfrm>
            <a:off x="5801259" y="313739"/>
            <a:ext cx="10230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spc="-10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Market Research Report</a:t>
            </a:r>
            <a:endParaRPr lang="ko-KR" altLang="en-US" sz="8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4594790-5339-4771-8866-64ED3A9B52B5}"/>
              </a:ext>
            </a:extLst>
          </p:cNvPr>
          <p:cNvGrpSpPr/>
          <p:nvPr/>
        </p:nvGrpSpPr>
        <p:grpSpPr>
          <a:xfrm>
            <a:off x="115882" y="9666062"/>
            <a:ext cx="6620819" cy="252464"/>
            <a:chOff x="115882" y="9666062"/>
            <a:chExt cx="6620819" cy="25246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BE25248-A2E1-4415-A2D2-1B79ACDCAF40}"/>
                </a:ext>
              </a:extLst>
            </p:cNvPr>
            <p:cNvSpPr/>
            <p:nvPr/>
          </p:nvSpPr>
          <p:spPr>
            <a:xfrm>
              <a:off x="115882" y="9666062"/>
              <a:ext cx="6620819" cy="2524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D2EC937-3708-4093-BFE9-58EE33945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538" y="9713474"/>
              <a:ext cx="848567" cy="18000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5E9D474-C8FC-4BB2-ABDD-4BFF86244082}"/>
              </a:ext>
            </a:extLst>
          </p:cNvPr>
          <p:cNvSpPr txBox="1"/>
          <p:nvPr/>
        </p:nvSpPr>
        <p:spPr>
          <a:xfrm>
            <a:off x="5393624" y="3369415"/>
            <a:ext cx="142761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[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단위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: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만원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기준층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기준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]</a:t>
            </a:r>
            <a:endParaRPr lang="ko-KR" altLang="en-US" sz="700" dirty="0">
              <a:solidFill>
                <a:schemeClr val="tx1">
                  <a:lumMod val="65000"/>
                  <a:lumOff val="35000"/>
                </a:schemeClr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aphicFrame>
        <p:nvGraphicFramePr>
          <p:cNvPr id="142" name="표 5">
            <a:extLst>
              <a:ext uri="{FF2B5EF4-FFF2-40B4-BE49-F238E27FC236}">
                <a16:creationId xmlns:a16="http://schemas.microsoft.com/office/drawing/2014/main" id="{0E8358BE-E4EB-4E6D-BA98-592D432611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343615"/>
              </p:ext>
            </p:extLst>
          </p:nvPr>
        </p:nvGraphicFramePr>
        <p:xfrm>
          <a:off x="111748" y="7277102"/>
          <a:ext cx="6622256" cy="1878330"/>
        </p:xfrm>
        <a:graphic>
          <a:graphicData uri="http://schemas.openxmlformats.org/drawingml/2006/table">
            <a:tbl>
              <a:tblPr firstRow="1" bandRow="1"/>
              <a:tblGrid>
                <a:gridCol w="305593">
                  <a:extLst>
                    <a:ext uri="{9D8B030D-6E8A-4147-A177-3AD203B41FA5}">
                      <a16:colId xmlns:a16="http://schemas.microsoft.com/office/drawing/2014/main" val="1790711270"/>
                    </a:ext>
                  </a:extLst>
                </a:gridCol>
                <a:gridCol w="1035222">
                  <a:extLst>
                    <a:ext uri="{9D8B030D-6E8A-4147-A177-3AD203B41FA5}">
                      <a16:colId xmlns:a16="http://schemas.microsoft.com/office/drawing/2014/main" val="3198431166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597434050"/>
                    </a:ext>
                  </a:extLst>
                </a:gridCol>
                <a:gridCol w="404812">
                  <a:extLst>
                    <a:ext uri="{9D8B030D-6E8A-4147-A177-3AD203B41FA5}">
                      <a16:colId xmlns:a16="http://schemas.microsoft.com/office/drawing/2014/main" val="3717966086"/>
                    </a:ext>
                  </a:extLst>
                </a:gridCol>
                <a:gridCol w="500063">
                  <a:extLst>
                    <a:ext uri="{9D8B030D-6E8A-4147-A177-3AD203B41FA5}">
                      <a16:colId xmlns:a16="http://schemas.microsoft.com/office/drawing/2014/main" val="3619659345"/>
                    </a:ext>
                  </a:extLst>
                </a:gridCol>
                <a:gridCol w="395287">
                  <a:extLst>
                    <a:ext uri="{9D8B030D-6E8A-4147-A177-3AD203B41FA5}">
                      <a16:colId xmlns:a16="http://schemas.microsoft.com/office/drawing/2014/main" val="417736405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766226577"/>
                    </a:ext>
                  </a:extLst>
                </a:gridCol>
                <a:gridCol w="561975">
                  <a:extLst>
                    <a:ext uri="{9D8B030D-6E8A-4147-A177-3AD203B41FA5}">
                      <a16:colId xmlns:a16="http://schemas.microsoft.com/office/drawing/2014/main" val="736105294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3242365184"/>
                    </a:ext>
                  </a:extLst>
                </a:gridCol>
                <a:gridCol w="690391">
                  <a:extLst>
                    <a:ext uri="{9D8B030D-6E8A-4147-A177-3AD203B41FA5}">
                      <a16:colId xmlns:a16="http://schemas.microsoft.com/office/drawing/2014/main" val="1995052521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818309039"/>
                    </a:ext>
                  </a:extLst>
                </a:gridCol>
                <a:gridCol w="760413">
                  <a:extLst>
                    <a:ext uri="{9D8B030D-6E8A-4147-A177-3AD203B41FA5}">
                      <a16:colId xmlns:a16="http://schemas.microsoft.com/office/drawing/2014/main" val="4057242100"/>
                    </a:ext>
                  </a:extLst>
                </a:gridCol>
              </a:tblGrid>
              <a:tr h="130640">
                <a:tc rowSpan="2"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도생</a:t>
                      </a:r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/</a:t>
                      </a:r>
                    </a:p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O.T</a:t>
                      </a:r>
                      <a:endParaRPr lang="ko-KR" altLang="en-US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 err="1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단지명</a:t>
                      </a:r>
                      <a:endParaRPr lang="ko-KR" altLang="en-US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분양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입주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총세대수</a:t>
                      </a:r>
                      <a:endParaRPr lang="en-US" altLang="ko-KR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도</a:t>
                      </a:r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.</a:t>
                      </a:r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생</a:t>
                      </a:r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)</a:t>
                      </a:r>
                      <a:endParaRPr lang="ko-KR" altLang="en-US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전용</a:t>
                      </a:r>
                      <a:endParaRPr lang="en-US" altLang="ko-KR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평형</a:t>
                      </a:r>
                      <a:endParaRPr lang="en-US" altLang="ko-KR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공급</a:t>
                      </a:r>
                      <a:endParaRPr lang="en-US" altLang="ko-KR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평형</a:t>
                      </a:r>
                      <a:endParaRPr lang="en-US" altLang="ko-KR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분양가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endParaRPr lang="ko-KR" altLang="en-US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endParaRPr lang="ko-KR" altLang="en-US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비고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336970"/>
                  </a:ext>
                </a:extLst>
              </a:tr>
              <a:tr h="252798">
                <a:tc vMerge="1">
                  <a:txBody>
                    <a:bodyPr/>
                    <a:lstStyle>
                      <a:lvl1pPr marL="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1pPr>
                      <a:lvl2pPr marL="3429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2pPr>
                      <a:lvl3pPr marL="6858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3pPr>
                      <a:lvl4pPr marL="10287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4pPr>
                      <a:lvl5pPr marL="13716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5pPr>
                      <a:lvl6pPr marL="17145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6pPr>
                      <a:lvl7pPr marL="20574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7pPr>
                      <a:lvl8pPr marL="24003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8pPr>
                      <a:lvl9pPr marL="27432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9pPr>
                    </a:lstStyle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도생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>
                      <a:lvl1pPr marL="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1pPr>
                      <a:lvl2pPr marL="3429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2pPr>
                      <a:lvl3pPr marL="6858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3pPr>
                      <a:lvl4pPr marL="10287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4pPr>
                      <a:lvl5pPr marL="13716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5pPr>
                      <a:lvl6pPr marL="17145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6pPr>
                      <a:lvl7pPr marL="20574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7pPr>
                      <a:lvl8pPr marL="24003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8pPr>
                      <a:lvl9pPr marL="27432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9pPr>
                    </a:lstStyle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 err="1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단지명</a:t>
                      </a:r>
                      <a:endParaRPr lang="ko-KR" altLang="en-US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>
                      <a:lvl1pPr marL="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1pPr>
                      <a:lvl2pPr marL="3429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2pPr>
                      <a:lvl3pPr marL="6858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3pPr>
                      <a:lvl4pPr marL="10287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4pPr>
                      <a:lvl5pPr marL="13716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5pPr>
                      <a:lvl6pPr marL="17145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6pPr>
                      <a:lvl7pPr marL="20574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7pPr>
                      <a:lvl8pPr marL="24003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8pPr>
                      <a:lvl9pPr marL="27432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9pPr>
                    </a:lstStyle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입주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>
                      <a:lvl1pPr marL="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1pPr>
                      <a:lvl2pPr marL="3429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2pPr>
                      <a:lvl3pPr marL="6858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3pPr>
                      <a:lvl4pPr marL="10287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4pPr>
                      <a:lvl5pPr marL="13716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5pPr>
                      <a:lvl6pPr marL="17145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6pPr>
                      <a:lvl7pPr marL="20574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7pPr>
                      <a:lvl8pPr marL="24003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8pPr>
                      <a:lvl9pPr marL="27432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9pPr>
                    </a:lstStyle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 err="1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세대수</a:t>
                      </a:r>
                      <a:endParaRPr lang="ko-KR" altLang="en-US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전용평형</a:t>
                      </a:r>
                      <a:endParaRPr lang="en-US" altLang="ko-KR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>
                      <a:lvl1pPr marL="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1pPr>
                      <a:lvl2pPr marL="3429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2pPr>
                      <a:lvl3pPr marL="6858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3pPr>
                      <a:lvl4pPr marL="10287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4pPr>
                      <a:lvl5pPr marL="13716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5pPr>
                      <a:lvl6pPr marL="17145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6pPr>
                      <a:lvl7pPr marL="20574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7pPr>
                      <a:lvl8pPr marL="24003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8pPr>
                      <a:lvl9pPr marL="27432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9pPr>
                    </a:lstStyle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공급평형</a:t>
                      </a:r>
                      <a:endParaRPr lang="en-US" altLang="ko-KR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총액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 err="1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전용평당가</a:t>
                      </a:r>
                      <a:endParaRPr lang="ko-KR" altLang="en-US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 err="1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공급평당가</a:t>
                      </a:r>
                      <a:endParaRPr lang="ko-KR" altLang="en-US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 err="1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분양률</a:t>
                      </a:r>
                      <a:endParaRPr lang="ko-KR" altLang="en-US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제공 서비스</a:t>
                      </a:r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특화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57862"/>
                  </a:ext>
                </a:extLst>
              </a:tr>
              <a:tr h="25279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spc="-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ⓛ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DBDB">
                        <a:alpha val="34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 err="1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아츠논현</a:t>
                      </a:r>
                      <a:endParaRPr lang="ko-KR" altLang="en-US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DBDB">
                        <a:alpha val="34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20.12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미정</a:t>
                      </a:r>
                      <a:endParaRPr lang="en-US" altLang="ko-KR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66(24)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11.79</a:t>
                      </a:r>
                    </a:p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단층형</a:t>
                      </a:r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15.12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145,000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12,298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9,587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분양 中</a:t>
                      </a:r>
                      <a:endParaRPr lang="en-US" altLang="ko-KR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조식</a:t>
                      </a:r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 dirty="0" err="1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컨시어지</a:t>
                      </a:r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</a:t>
                      </a:r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</a:t>
                      </a:r>
                      <a:endParaRPr lang="en-US" altLang="ko-KR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 err="1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인피니티풀</a:t>
                      </a:r>
                      <a:endParaRPr lang="en-US" altLang="ko-KR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687237"/>
                  </a:ext>
                </a:extLst>
              </a:tr>
              <a:tr h="25279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spc="-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DBDB">
                        <a:alpha val="34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endParaRPr lang="ko-KR" altLang="en-US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DBDB">
                        <a:alpha val="34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15.62</a:t>
                      </a:r>
                    </a:p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i="0" u="none" strike="noStrike" kern="1200" dirty="0" err="1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복층형</a:t>
                      </a:r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20.02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255,000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16,325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12,737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1196319"/>
                  </a:ext>
                </a:extLst>
              </a:tr>
              <a:tr h="1306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spc="-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DBDB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 err="1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원에디션강남</a:t>
                      </a:r>
                      <a:endParaRPr lang="ko-KR" altLang="en-US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DBDB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21.00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미정</a:t>
                      </a:r>
                      <a:endParaRPr lang="en-US" altLang="ko-KR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259(234)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14.01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21.60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150,000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10,706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6,944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오픈 전</a:t>
                      </a:r>
                      <a:endParaRPr lang="en-US" altLang="ko-KR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조식</a:t>
                      </a:r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 dirty="0" err="1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컨시어지</a:t>
                      </a:r>
                      <a:endParaRPr lang="en-US" altLang="ko-KR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5715314"/>
                  </a:ext>
                </a:extLst>
              </a:tr>
              <a:tr h="130640"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900" b="0" i="0" u="none" strike="noStrike" spc="-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③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DBDB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 err="1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펜트힐캐스케이드</a:t>
                      </a:r>
                      <a:endParaRPr lang="ko-KR" altLang="en-US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DBDB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20.10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23.02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13.01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19.21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133,144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10,234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6,930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분양 完</a:t>
                      </a:r>
                      <a:endParaRPr lang="en-US" altLang="ko-KR" sz="900" b="1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spc="-100" baseline="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조</a:t>
                      </a:r>
                      <a:r>
                        <a:rPr lang="en-US" altLang="ko-KR" sz="900" b="0" i="0" u="none" strike="noStrike" kern="1200" spc="-100" baseline="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900" b="0" i="0" u="none" strike="noStrike" kern="1200" spc="-100" baseline="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석식</a:t>
                      </a:r>
                      <a:r>
                        <a:rPr lang="en-US" altLang="ko-KR" sz="900" b="0" i="0" u="none" strike="noStrike" kern="1200" spc="-100" baseline="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 spc="-100" baseline="0" dirty="0" err="1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컨시어지</a:t>
                      </a:r>
                      <a:endParaRPr lang="en-US" altLang="ko-KR" sz="900" b="0" i="0" u="none" strike="noStrike" kern="1200" spc="-100" baseline="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9213530"/>
                  </a:ext>
                </a:extLst>
              </a:tr>
              <a:tr h="1306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spc="-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④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DBDB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 err="1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아나하</a:t>
                      </a:r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i="0" u="none" strike="noStrike" kern="1200" dirty="0" err="1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후분양</a:t>
                      </a:r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)</a:t>
                      </a:r>
                      <a:endParaRPr lang="ko-KR" altLang="en-US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DBDB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20.06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20.06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14.21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20.56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189,000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13,300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9,193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분양 中</a:t>
                      </a:r>
                      <a:endParaRPr lang="en-US" altLang="ko-KR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조식</a:t>
                      </a:r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 dirty="0" err="1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컨시어지</a:t>
                      </a:r>
                      <a:endParaRPr lang="en-US" altLang="ko-KR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6081047"/>
                  </a:ext>
                </a:extLst>
              </a:tr>
              <a:tr h="130640"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900" b="0" i="0" u="none" strike="noStrike" spc="-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⑤</a:t>
                      </a:r>
                      <a:endParaRPr lang="en-US" altLang="ko-KR" sz="900" b="0" i="0" u="none" strike="noStrike" spc="-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DBDB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 err="1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펜트힐논현</a:t>
                      </a:r>
                      <a:endParaRPr lang="ko-KR" altLang="en-US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DBDB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19.10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21.08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157(131)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13.13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19.08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125,084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9,530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6,557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분양 完</a:t>
                      </a:r>
                      <a:endParaRPr lang="en-US" altLang="ko-KR" sz="900" b="1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spc="-100" baseline="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조</a:t>
                      </a:r>
                      <a:r>
                        <a:rPr lang="en-US" altLang="ko-KR" sz="900" b="0" i="0" u="none" strike="noStrike" kern="1200" spc="-100" baseline="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900" b="0" i="0" u="none" strike="noStrike" kern="1200" spc="-100" baseline="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석식</a:t>
                      </a:r>
                      <a:r>
                        <a:rPr lang="en-US" altLang="ko-KR" sz="900" b="0" i="0" u="none" strike="noStrike" kern="1200" spc="-100" baseline="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 spc="-100" baseline="0" dirty="0" err="1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컨시어지</a:t>
                      </a:r>
                      <a:endParaRPr lang="en-US" altLang="ko-KR" sz="900" b="0" i="0" u="none" strike="noStrike" kern="1200" spc="-100" baseline="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181398"/>
                  </a:ext>
                </a:extLst>
              </a:tr>
              <a:tr h="130640"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900" b="0" i="0" u="none" strike="noStrike" spc="-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DBDB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 err="1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신사역멀버리힐스</a:t>
                      </a:r>
                      <a:endParaRPr lang="ko-KR" altLang="en-US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DBDB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19.04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21.11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95(12)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11.27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17.75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86,500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7,675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4,873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분양 完</a:t>
                      </a:r>
                      <a:endParaRPr lang="en-US" altLang="ko-KR" sz="900" b="1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spc="-100" baseline="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7226912"/>
                  </a:ext>
                </a:extLst>
              </a:tr>
              <a:tr h="1306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spc="-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⑦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DBDB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 err="1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르피에드</a:t>
                      </a:r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인 강남</a:t>
                      </a:r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(O.T)</a:t>
                      </a:r>
                      <a:endParaRPr lang="ko-KR" altLang="en-US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DBDB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20.12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23.11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13.55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36.83(</a:t>
                      </a:r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계약</a:t>
                      </a:r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175,000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12,915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4,751(</a:t>
                      </a:r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계약</a:t>
                      </a:r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분양 中</a:t>
                      </a:r>
                      <a:endParaRPr lang="en-US" altLang="ko-KR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조식</a:t>
                      </a:r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 dirty="0" err="1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컨시어지</a:t>
                      </a:r>
                      <a:endParaRPr lang="en-US" altLang="ko-KR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7292513"/>
                  </a:ext>
                </a:extLst>
              </a:tr>
            </a:tbl>
          </a:graphicData>
        </a:graphic>
      </p:graphicFrame>
      <p:sp>
        <p:nvSpPr>
          <p:cNvPr id="92" name="자유형: 도형 91">
            <a:extLst>
              <a:ext uri="{FF2B5EF4-FFF2-40B4-BE49-F238E27FC236}">
                <a16:creationId xmlns:a16="http://schemas.microsoft.com/office/drawing/2014/main" id="{980BCD29-7005-4F4F-A8F9-7ED94F2939A6}"/>
              </a:ext>
            </a:extLst>
          </p:cNvPr>
          <p:cNvSpPr/>
          <p:nvPr/>
        </p:nvSpPr>
        <p:spPr>
          <a:xfrm>
            <a:off x="3299156" y="4448445"/>
            <a:ext cx="742950" cy="478631"/>
          </a:xfrm>
          <a:custGeom>
            <a:avLst/>
            <a:gdLst>
              <a:gd name="connsiteX0" fmla="*/ 92869 w 742950"/>
              <a:gd name="connsiteY0" fmla="*/ 478631 h 478631"/>
              <a:gd name="connsiteX1" fmla="*/ 0 w 742950"/>
              <a:gd name="connsiteY1" fmla="*/ 238125 h 478631"/>
              <a:gd name="connsiteX2" fmla="*/ 645319 w 742950"/>
              <a:gd name="connsiteY2" fmla="*/ 0 h 478631"/>
              <a:gd name="connsiteX3" fmla="*/ 742950 w 742950"/>
              <a:gd name="connsiteY3" fmla="*/ 252413 h 478631"/>
              <a:gd name="connsiteX4" fmla="*/ 92869 w 742950"/>
              <a:gd name="connsiteY4" fmla="*/ 478631 h 478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478631">
                <a:moveTo>
                  <a:pt x="92869" y="478631"/>
                </a:moveTo>
                <a:lnTo>
                  <a:pt x="0" y="238125"/>
                </a:lnTo>
                <a:lnTo>
                  <a:pt x="645319" y="0"/>
                </a:lnTo>
                <a:lnTo>
                  <a:pt x="742950" y="252413"/>
                </a:lnTo>
                <a:lnTo>
                  <a:pt x="92869" y="478631"/>
                </a:lnTo>
                <a:close/>
              </a:path>
            </a:pathLst>
          </a:custGeom>
          <a:noFill/>
          <a:ln w="254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39BE03E-D2E4-4A28-A587-FA8AB01A83BF}"/>
              </a:ext>
            </a:extLst>
          </p:cNvPr>
          <p:cNvSpPr/>
          <p:nvPr/>
        </p:nvSpPr>
        <p:spPr>
          <a:xfrm rot="20351559">
            <a:off x="3290872" y="4428053"/>
            <a:ext cx="769810" cy="134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제</a:t>
            </a:r>
            <a:r>
              <a:rPr lang="en-US" altLang="ko-KR" sz="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</a:t>
            </a:r>
            <a:r>
              <a:rPr lang="ko-KR" altLang="en-US" sz="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종지구단위구역</a:t>
            </a:r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57A1CB69-5926-469D-B4BA-2FAB5ADD91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48" t="16117" r="295" b="26362"/>
          <a:stretch/>
        </p:blipFill>
        <p:spPr>
          <a:xfrm>
            <a:off x="115888" y="3573094"/>
            <a:ext cx="6613977" cy="3140154"/>
          </a:xfrm>
          <a:prstGeom prst="rect">
            <a:avLst/>
          </a:prstGeom>
        </p:spPr>
      </p:pic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261E04-0469-4E29-9E1F-BFC59B308427}"/>
              </a:ext>
            </a:extLst>
          </p:cNvPr>
          <p:cNvSpPr/>
          <p:nvPr/>
        </p:nvSpPr>
        <p:spPr>
          <a:xfrm>
            <a:off x="113651" y="3570600"/>
            <a:ext cx="6623050" cy="3147426"/>
          </a:xfrm>
          <a:prstGeom prst="rect">
            <a:avLst/>
          </a:prstGeom>
          <a:solidFill>
            <a:schemeClr val="tx1">
              <a:alpha val="2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자유형: 도형 96">
            <a:extLst>
              <a:ext uri="{FF2B5EF4-FFF2-40B4-BE49-F238E27FC236}">
                <a16:creationId xmlns:a16="http://schemas.microsoft.com/office/drawing/2014/main" id="{00209EA2-AE09-47E5-9B69-90DB0BB45199}"/>
              </a:ext>
            </a:extLst>
          </p:cNvPr>
          <p:cNvSpPr/>
          <p:nvPr/>
        </p:nvSpPr>
        <p:spPr>
          <a:xfrm>
            <a:off x="5093827" y="3575321"/>
            <a:ext cx="1383174" cy="3142979"/>
          </a:xfrm>
          <a:custGeom>
            <a:avLst/>
            <a:gdLst>
              <a:gd name="connsiteX0" fmla="*/ 0 w 504825"/>
              <a:gd name="connsiteY0" fmla="*/ 0 h 1689100"/>
              <a:gd name="connsiteX1" fmla="*/ 504825 w 504825"/>
              <a:gd name="connsiteY1" fmla="*/ 1689100 h 1689100"/>
              <a:gd name="connsiteX0" fmla="*/ 0 w 625475"/>
              <a:gd name="connsiteY0" fmla="*/ 0 h 2082800"/>
              <a:gd name="connsiteX1" fmla="*/ 625475 w 625475"/>
              <a:gd name="connsiteY1" fmla="*/ 2082800 h 2082800"/>
              <a:gd name="connsiteX0" fmla="*/ 0 w 670590"/>
              <a:gd name="connsiteY0" fmla="*/ 0 h 2238838"/>
              <a:gd name="connsiteX1" fmla="*/ 625475 w 670590"/>
              <a:gd name="connsiteY1" fmla="*/ 2082800 h 2238838"/>
              <a:gd name="connsiteX2" fmla="*/ 621175 w 670590"/>
              <a:gd name="connsiteY2" fmla="*/ 2088880 h 2238838"/>
              <a:gd name="connsiteX0" fmla="*/ 0 w 837080"/>
              <a:gd name="connsiteY0" fmla="*/ 0 h 2292395"/>
              <a:gd name="connsiteX1" fmla="*/ 625475 w 837080"/>
              <a:gd name="connsiteY1" fmla="*/ 2082800 h 2292395"/>
              <a:gd name="connsiteX2" fmla="*/ 837075 w 837080"/>
              <a:gd name="connsiteY2" fmla="*/ 2241280 h 2292395"/>
              <a:gd name="connsiteX0" fmla="*/ 0 w 1192676"/>
              <a:gd name="connsiteY0" fmla="*/ 0 h 2546080"/>
              <a:gd name="connsiteX1" fmla="*/ 625475 w 1192676"/>
              <a:gd name="connsiteY1" fmla="*/ 2082800 h 2546080"/>
              <a:gd name="connsiteX2" fmla="*/ 1192675 w 1192676"/>
              <a:gd name="connsiteY2" fmla="*/ 2546080 h 2546080"/>
              <a:gd name="connsiteX0" fmla="*/ 0 w 1234689"/>
              <a:gd name="connsiteY0" fmla="*/ 0 h 2580396"/>
              <a:gd name="connsiteX1" fmla="*/ 625475 w 1234689"/>
              <a:gd name="connsiteY1" fmla="*/ 2082800 h 2580396"/>
              <a:gd name="connsiteX2" fmla="*/ 1192675 w 1234689"/>
              <a:gd name="connsiteY2" fmla="*/ 2546080 h 2580396"/>
              <a:gd name="connsiteX3" fmla="*/ 1192674 w 1234689"/>
              <a:gd name="connsiteY3" fmla="*/ 2546079 h 2580396"/>
              <a:gd name="connsiteX0" fmla="*/ 0 w 1383174"/>
              <a:gd name="connsiteY0" fmla="*/ 0 h 3142979"/>
              <a:gd name="connsiteX1" fmla="*/ 625475 w 1383174"/>
              <a:gd name="connsiteY1" fmla="*/ 2082800 h 3142979"/>
              <a:gd name="connsiteX2" fmla="*/ 1192675 w 1383174"/>
              <a:gd name="connsiteY2" fmla="*/ 2546080 h 3142979"/>
              <a:gd name="connsiteX3" fmla="*/ 1383174 w 1383174"/>
              <a:gd name="connsiteY3" fmla="*/ 3142979 h 3142979"/>
              <a:gd name="connsiteX0" fmla="*/ 0 w 1383174"/>
              <a:gd name="connsiteY0" fmla="*/ 0 h 3142979"/>
              <a:gd name="connsiteX1" fmla="*/ 625475 w 1383174"/>
              <a:gd name="connsiteY1" fmla="*/ 2082800 h 3142979"/>
              <a:gd name="connsiteX2" fmla="*/ 1192675 w 1383174"/>
              <a:gd name="connsiteY2" fmla="*/ 2546080 h 3142979"/>
              <a:gd name="connsiteX3" fmla="*/ 1383174 w 1383174"/>
              <a:gd name="connsiteY3" fmla="*/ 3142979 h 3142979"/>
              <a:gd name="connsiteX0" fmla="*/ 0 w 1383174"/>
              <a:gd name="connsiteY0" fmla="*/ 0 h 3142979"/>
              <a:gd name="connsiteX1" fmla="*/ 625475 w 1383174"/>
              <a:gd name="connsiteY1" fmla="*/ 2082800 h 3142979"/>
              <a:gd name="connsiteX2" fmla="*/ 1192675 w 1383174"/>
              <a:gd name="connsiteY2" fmla="*/ 2546080 h 3142979"/>
              <a:gd name="connsiteX3" fmla="*/ 1383174 w 1383174"/>
              <a:gd name="connsiteY3" fmla="*/ 3142979 h 314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3174" h="3142979">
                <a:moveTo>
                  <a:pt x="0" y="0"/>
                </a:moveTo>
                <a:cubicBezTo>
                  <a:pt x="168275" y="563033"/>
                  <a:pt x="457200" y="1519767"/>
                  <a:pt x="625475" y="2082800"/>
                </a:cubicBezTo>
                <a:cubicBezTo>
                  <a:pt x="843304" y="2329347"/>
                  <a:pt x="1193571" y="2544813"/>
                  <a:pt x="1192675" y="2546080"/>
                </a:cubicBezTo>
                <a:cubicBezTo>
                  <a:pt x="1306258" y="2699493"/>
                  <a:pt x="1383174" y="3142979"/>
                  <a:pt x="1383174" y="3142979"/>
                </a:cubicBezTo>
              </a:path>
            </a:pathLst>
          </a:custGeom>
          <a:noFill/>
          <a:ln w="25400">
            <a:solidFill>
              <a:schemeClr val="accent4"/>
            </a:solidFill>
          </a:ln>
          <a:effectLst>
            <a:glow rad="63500">
              <a:schemeClr val="bg1">
                <a:alpha val="80000"/>
              </a:schemeClr>
            </a:glow>
            <a:outerShdw blurRad="63500" sx="102000" sy="102000" algn="ctr" rotWithShape="0">
              <a:schemeClr val="bg1"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자유형: 도형 97">
            <a:extLst>
              <a:ext uri="{FF2B5EF4-FFF2-40B4-BE49-F238E27FC236}">
                <a16:creationId xmlns:a16="http://schemas.microsoft.com/office/drawing/2014/main" id="{7991B643-6AA4-4426-9C89-A6153C740E5F}"/>
              </a:ext>
            </a:extLst>
          </p:cNvPr>
          <p:cNvSpPr/>
          <p:nvPr/>
        </p:nvSpPr>
        <p:spPr>
          <a:xfrm>
            <a:off x="130505" y="3581670"/>
            <a:ext cx="3159919" cy="1681956"/>
          </a:xfrm>
          <a:custGeom>
            <a:avLst/>
            <a:gdLst>
              <a:gd name="connsiteX0" fmla="*/ 0 w 3384550"/>
              <a:gd name="connsiteY0" fmla="*/ 1828800 h 1828800"/>
              <a:gd name="connsiteX1" fmla="*/ 1498600 w 3384550"/>
              <a:gd name="connsiteY1" fmla="*/ 933450 h 1828800"/>
              <a:gd name="connsiteX2" fmla="*/ 2197100 w 3384550"/>
              <a:gd name="connsiteY2" fmla="*/ 647700 h 1828800"/>
              <a:gd name="connsiteX3" fmla="*/ 3384550 w 3384550"/>
              <a:gd name="connsiteY3" fmla="*/ 0 h 1828800"/>
              <a:gd name="connsiteX0" fmla="*/ 0 w 1885950"/>
              <a:gd name="connsiteY0" fmla="*/ 933450 h 933450"/>
              <a:gd name="connsiteX1" fmla="*/ 698500 w 1885950"/>
              <a:gd name="connsiteY1" fmla="*/ 647700 h 933450"/>
              <a:gd name="connsiteX2" fmla="*/ 1885950 w 1885950"/>
              <a:gd name="connsiteY2" fmla="*/ 0 h 933450"/>
              <a:gd name="connsiteX0" fmla="*/ 0 w 2064544"/>
              <a:gd name="connsiteY0" fmla="*/ 1021556 h 1021556"/>
              <a:gd name="connsiteX1" fmla="*/ 877094 w 2064544"/>
              <a:gd name="connsiteY1" fmla="*/ 647700 h 1021556"/>
              <a:gd name="connsiteX2" fmla="*/ 2064544 w 2064544"/>
              <a:gd name="connsiteY2" fmla="*/ 0 h 1021556"/>
              <a:gd name="connsiteX0" fmla="*/ 0 w 2064544"/>
              <a:gd name="connsiteY0" fmla="*/ 1021556 h 1021556"/>
              <a:gd name="connsiteX1" fmla="*/ 877094 w 2064544"/>
              <a:gd name="connsiteY1" fmla="*/ 647700 h 1021556"/>
              <a:gd name="connsiteX2" fmla="*/ 2064544 w 2064544"/>
              <a:gd name="connsiteY2" fmla="*/ 0 h 1021556"/>
              <a:gd name="connsiteX0" fmla="*/ 0 w 2064544"/>
              <a:gd name="connsiteY0" fmla="*/ 1018381 h 1018381"/>
              <a:gd name="connsiteX1" fmla="*/ 877094 w 2064544"/>
              <a:gd name="connsiteY1" fmla="*/ 647700 h 1018381"/>
              <a:gd name="connsiteX2" fmla="*/ 2064544 w 2064544"/>
              <a:gd name="connsiteY2" fmla="*/ 0 h 1018381"/>
              <a:gd name="connsiteX0" fmla="*/ 331 w 2064875"/>
              <a:gd name="connsiteY0" fmla="*/ 1018381 h 1018906"/>
              <a:gd name="connsiteX1" fmla="*/ 0 w 2064875"/>
              <a:gd name="connsiteY1" fmla="*/ 1018906 h 1018906"/>
              <a:gd name="connsiteX2" fmla="*/ 877425 w 2064875"/>
              <a:gd name="connsiteY2" fmla="*/ 647700 h 1018906"/>
              <a:gd name="connsiteX3" fmla="*/ 2064875 w 2064875"/>
              <a:gd name="connsiteY3" fmla="*/ 0 h 1018906"/>
              <a:gd name="connsiteX0" fmla="*/ 0 w 2064544"/>
              <a:gd name="connsiteY0" fmla="*/ 1018381 h 1018381"/>
              <a:gd name="connsiteX1" fmla="*/ 133019 w 2064544"/>
              <a:gd name="connsiteY1" fmla="*/ 983981 h 1018381"/>
              <a:gd name="connsiteX2" fmla="*/ 877094 w 2064544"/>
              <a:gd name="connsiteY2" fmla="*/ 647700 h 1018381"/>
              <a:gd name="connsiteX3" fmla="*/ 2064544 w 2064544"/>
              <a:gd name="connsiteY3" fmla="*/ 0 h 1018381"/>
              <a:gd name="connsiteX0" fmla="*/ 0 w 2575719"/>
              <a:gd name="connsiteY0" fmla="*/ 1339056 h 1339056"/>
              <a:gd name="connsiteX1" fmla="*/ 644194 w 2575719"/>
              <a:gd name="connsiteY1" fmla="*/ 983981 h 1339056"/>
              <a:gd name="connsiteX2" fmla="*/ 1388269 w 2575719"/>
              <a:gd name="connsiteY2" fmla="*/ 647700 h 1339056"/>
              <a:gd name="connsiteX3" fmla="*/ 2575719 w 2575719"/>
              <a:gd name="connsiteY3" fmla="*/ 0 h 1339056"/>
              <a:gd name="connsiteX0" fmla="*/ 0 w 2575719"/>
              <a:gd name="connsiteY0" fmla="*/ 1339056 h 1339056"/>
              <a:gd name="connsiteX1" fmla="*/ 488619 w 2575719"/>
              <a:gd name="connsiteY1" fmla="*/ 1057006 h 1339056"/>
              <a:gd name="connsiteX2" fmla="*/ 1388269 w 2575719"/>
              <a:gd name="connsiteY2" fmla="*/ 647700 h 1339056"/>
              <a:gd name="connsiteX3" fmla="*/ 2575719 w 2575719"/>
              <a:gd name="connsiteY3" fmla="*/ 0 h 1339056"/>
              <a:gd name="connsiteX0" fmla="*/ 0 w 3159919"/>
              <a:gd name="connsiteY0" fmla="*/ 1681956 h 1681956"/>
              <a:gd name="connsiteX1" fmla="*/ 1072819 w 3159919"/>
              <a:gd name="connsiteY1" fmla="*/ 1057006 h 1681956"/>
              <a:gd name="connsiteX2" fmla="*/ 1972469 w 3159919"/>
              <a:gd name="connsiteY2" fmla="*/ 647700 h 1681956"/>
              <a:gd name="connsiteX3" fmla="*/ 3159919 w 3159919"/>
              <a:gd name="connsiteY3" fmla="*/ 0 h 168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9919" h="1681956">
                <a:moveTo>
                  <a:pt x="0" y="1681956"/>
                </a:moveTo>
                <a:lnTo>
                  <a:pt x="1072819" y="1057006"/>
                </a:lnTo>
                <a:lnTo>
                  <a:pt x="1972469" y="647700"/>
                </a:lnTo>
                <a:lnTo>
                  <a:pt x="3159919" y="0"/>
                </a:lnTo>
              </a:path>
            </a:pathLst>
          </a:custGeom>
          <a:noFill/>
          <a:ln w="25400">
            <a:solidFill>
              <a:schemeClr val="accent2"/>
            </a:solidFill>
          </a:ln>
          <a:effectLst>
            <a:glow rad="63500">
              <a:schemeClr val="bg1"/>
            </a:glow>
            <a:outerShdw blurRad="63500" sx="102000" sy="102000" algn="ctr" rotWithShape="0">
              <a:schemeClr val="accent2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99" name="자유형: 도형 98">
            <a:extLst>
              <a:ext uri="{FF2B5EF4-FFF2-40B4-BE49-F238E27FC236}">
                <a16:creationId xmlns:a16="http://schemas.microsoft.com/office/drawing/2014/main" id="{F5BF8918-F381-4BE3-99D8-1940ECC615FA}"/>
              </a:ext>
            </a:extLst>
          </p:cNvPr>
          <p:cNvSpPr/>
          <p:nvPr/>
        </p:nvSpPr>
        <p:spPr>
          <a:xfrm>
            <a:off x="2096625" y="4981844"/>
            <a:ext cx="4638675" cy="1724025"/>
          </a:xfrm>
          <a:custGeom>
            <a:avLst/>
            <a:gdLst>
              <a:gd name="connsiteX0" fmla="*/ 0 w 4451350"/>
              <a:gd name="connsiteY0" fmla="*/ 1638300 h 1638300"/>
              <a:gd name="connsiteX1" fmla="*/ 4451350 w 4451350"/>
              <a:gd name="connsiteY1" fmla="*/ 0 h 1638300"/>
              <a:gd name="connsiteX0" fmla="*/ 0 w 4638675"/>
              <a:gd name="connsiteY0" fmla="*/ 1724025 h 1724025"/>
              <a:gd name="connsiteX1" fmla="*/ 4638675 w 4638675"/>
              <a:gd name="connsiteY1" fmla="*/ 0 h 1724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38675" h="1724025">
                <a:moveTo>
                  <a:pt x="0" y="1724025"/>
                </a:moveTo>
                <a:lnTo>
                  <a:pt x="4638675" y="0"/>
                </a:lnTo>
              </a:path>
            </a:pathLst>
          </a:custGeom>
          <a:noFill/>
          <a:ln w="25400">
            <a:solidFill>
              <a:schemeClr val="accent4">
                <a:lumMod val="50000"/>
              </a:schemeClr>
            </a:solidFill>
          </a:ln>
          <a:effectLst>
            <a:glow rad="63500">
              <a:schemeClr val="bg1">
                <a:alpha val="80000"/>
              </a:schemeClr>
            </a:glow>
            <a:outerShdw blurRad="63500" sx="102000" sy="102000" algn="ctr" rotWithShape="0">
              <a:schemeClr val="bg1"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자유형: 도형 99">
            <a:extLst>
              <a:ext uri="{FF2B5EF4-FFF2-40B4-BE49-F238E27FC236}">
                <a16:creationId xmlns:a16="http://schemas.microsoft.com/office/drawing/2014/main" id="{C02BF234-3638-45E3-BE56-17F21807DB25}"/>
              </a:ext>
            </a:extLst>
          </p:cNvPr>
          <p:cNvSpPr/>
          <p:nvPr/>
        </p:nvSpPr>
        <p:spPr>
          <a:xfrm>
            <a:off x="1972800" y="4319858"/>
            <a:ext cx="823913" cy="2390775"/>
          </a:xfrm>
          <a:custGeom>
            <a:avLst/>
            <a:gdLst>
              <a:gd name="connsiteX0" fmla="*/ 0 w 823913"/>
              <a:gd name="connsiteY0" fmla="*/ 0 h 2390775"/>
              <a:gd name="connsiteX1" fmla="*/ 109538 w 823913"/>
              <a:gd name="connsiteY1" fmla="*/ 461962 h 2390775"/>
              <a:gd name="connsiteX2" fmla="*/ 823913 w 823913"/>
              <a:gd name="connsiteY2" fmla="*/ 2390775 h 2390775"/>
              <a:gd name="connsiteX0" fmla="*/ 0 w 823913"/>
              <a:gd name="connsiteY0" fmla="*/ 0 h 2390775"/>
              <a:gd name="connsiteX1" fmla="*/ 109538 w 823913"/>
              <a:gd name="connsiteY1" fmla="*/ 461962 h 2390775"/>
              <a:gd name="connsiteX2" fmla="*/ 823913 w 823913"/>
              <a:gd name="connsiteY2" fmla="*/ 2390775 h 2390775"/>
              <a:gd name="connsiteX0" fmla="*/ 0 w 823913"/>
              <a:gd name="connsiteY0" fmla="*/ 0 h 2390775"/>
              <a:gd name="connsiteX1" fmla="*/ 109538 w 823913"/>
              <a:gd name="connsiteY1" fmla="*/ 461962 h 2390775"/>
              <a:gd name="connsiteX2" fmla="*/ 823913 w 823913"/>
              <a:gd name="connsiteY2" fmla="*/ 2390775 h 2390775"/>
              <a:gd name="connsiteX0" fmla="*/ 0 w 823913"/>
              <a:gd name="connsiteY0" fmla="*/ 0 h 2390775"/>
              <a:gd name="connsiteX1" fmla="*/ 77788 w 823913"/>
              <a:gd name="connsiteY1" fmla="*/ 319087 h 2390775"/>
              <a:gd name="connsiteX2" fmla="*/ 823913 w 823913"/>
              <a:gd name="connsiteY2" fmla="*/ 2390775 h 2390775"/>
              <a:gd name="connsiteX0" fmla="*/ 0 w 823913"/>
              <a:gd name="connsiteY0" fmla="*/ 0 h 2390775"/>
              <a:gd name="connsiteX1" fmla="*/ 77788 w 823913"/>
              <a:gd name="connsiteY1" fmla="*/ 328612 h 2390775"/>
              <a:gd name="connsiteX2" fmla="*/ 823913 w 823913"/>
              <a:gd name="connsiteY2" fmla="*/ 2390775 h 2390775"/>
              <a:gd name="connsiteX0" fmla="*/ 0 w 823913"/>
              <a:gd name="connsiteY0" fmla="*/ 0 h 2390775"/>
              <a:gd name="connsiteX1" fmla="*/ 77788 w 823913"/>
              <a:gd name="connsiteY1" fmla="*/ 328612 h 2390775"/>
              <a:gd name="connsiteX2" fmla="*/ 823913 w 823913"/>
              <a:gd name="connsiteY2" fmla="*/ 2390775 h 2390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3913" h="2390775">
                <a:moveTo>
                  <a:pt x="0" y="0"/>
                </a:moveTo>
                <a:cubicBezTo>
                  <a:pt x="36513" y="153987"/>
                  <a:pt x="-3968" y="-31750"/>
                  <a:pt x="77788" y="328612"/>
                </a:cubicBezTo>
                <a:cubicBezTo>
                  <a:pt x="159544" y="688974"/>
                  <a:pt x="585788" y="1747837"/>
                  <a:pt x="823913" y="2390775"/>
                </a:cubicBezTo>
              </a:path>
            </a:pathLst>
          </a:cu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0B890C9-5521-47FD-A41A-6E01BC411BDC}"/>
              </a:ext>
            </a:extLst>
          </p:cNvPr>
          <p:cNvSpPr txBox="1"/>
          <p:nvPr/>
        </p:nvSpPr>
        <p:spPr>
          <a:xfrm rot="20658654">
            <a:off x="4885871" y="4124251"/>
            <a:ext cx="8990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b="1" kern="0" dirty="0">
                <a:solidFill>
                  <a:prstClr val="white"/>
                </a:solidFill>
                <a:effectLst>
                  <a:glow rad="165100">
                    <a:schemeClr val="accent6">
                      <a:lumMod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강남구청역</a:t>
            </a:r>
            <a:endParaRPr kumimoji="0" lang="en-US" altLang="ko-KR" sz="800" b="1" i="0" u="none" strike="noStrike" kern="0" cap="none" normalizeH="0" baseline="0" noProof="0" dirty="0">
              <a:ln>
                <a:noFill/>
              </a:ln>
              <a:solidFill>
                <a:prstClr val="white"/>
              </a:solidFill>
              <a:effectLst>
                <a:glow rad="165100">
                  <a:schemeClr val="accent6">
                    <a:lumMod val="5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372C0D41-874A-4CCC-988B-9EBCA8E9BE03}"/>
              </a:ext>
            </a:extLst>
          </p:cNvPr>
          <p:cNvSpPr/>
          <p:nvPr/>
        </p:nvSpPr>
        <p:spPr>
          <a:xfrm rot="20260634">
            <a:off x="2634316" y="6394160"/>
            <a:ext cx="144000" cy="144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9</a:t>
            </a:r>
            <a:endParaRPr lang="ko-KR" altLang="en-US" sz="10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D5DB2E9-E4F5-455D-8A79-D4A966D4BC1E}"/>
              </a:ext>
            </a:extLst>
          </p:cNvPr>
          <p:cNvSpPr txBox="1"/>
          <p:nvPr/>
        </p:nvSpPr>
        <p:spPr>
          <a:xfrm rot="20456295">
            <a:off x="3974880" y="6010003"/>
            <a:ext cx="5360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b="1" kern="0" dirty="0" err="1">
                <a:solidFill>
                  <a:prstClr val="white"/>
                </a:solidFill>
                <a:effectLst>
                  <a:glow rad="165100">
                    <a:schemeClr val="accent2">
                      <a:lumMod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언주역</a:t>
            </a:r>
            <a:endParaRPr kumimoji="0" lang="en-US" altLang="ko-KR" sz="800" b="1" i="0" u="none" strike="noStrike" kern="0" cap="none" normalizeH="0" baseline="0" noProof="0" dirty="0">
              <a:ln>
                <a:noFill/>
              </a:ln>
              <a:solidFill>
                <a:prstClr val="white"/>
              </a:solidFill>
              <a:effectLst>
                <a:glow rad="165100">
                  <a:schemeClr val="accent2">
                    <a:lumMod val="5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576EF36-E740-473F-94D9-7377FEC721F9}"/>
              </a:ext>
            </a:extLst>
          </p:cNvPr>
          <p:cNvSpPr/>
          <p:nvPr/>
        </p:nvSpPr>
        <p:spPr>
          <a:xfrm rot="20260634">
            <a:off x="4066412" y="5878876"/>
            <a:ext cx="144000" cy="144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9</a:t>
            </a:r>
            <a:endParaRPr lang="ko-KR" altLang="en-US" sz="1000" dirty="0"/>
          </a:p>
        </p:txBody>
      </p:sp>
      <p:sp>
        <p:nvSpPr>
          <p:cNvPr id="108" name="자유형: 도형 107">
            <a:extLst>
              <a:ext uri="{FF2B5EF4-FFF2-40B4-BE49-F238E27FC236}">
                <a16:creationId xmlns:a16="http://schemas.microsoft.com/office/drawing/2014/main" id="{DEE47AFC-CA64-4EB6-A16A-9CF8FC101FD9}"/>
              </a:ext>
            </a:extLst>
          </p:cNvPr>
          <p:cNvSpPr/>
          <p:nvPr/>
        </p:nvSpPr>
        <p:spPr>
          <a:xfrm>
            <a:off x="2283950" y="4711970"/>
            <a:ext cx="1409700" cy="1504950"/>
          </a:xfrm>
          <a:custGeom>
            <a:avLst/>
            <a:gdLst>
              <a:gd name="connsiteX0" fmla="*/ 1355725 w 1409700"/>
              <a:gd name="connsiteY0" fmla="*/ 0 h 1504950"/>
              <a:gd name="connsiteX1" fmla="*/ 1409700 w 1409700"/>
              <a:gd name="connsiteY1" fmla="*/ 101600 h 1504950"/>
              <a:gd name="connsiteX2" fmla="*/ 1089025 w 1409700"/>
              <a:gd name="connsiteY2" fmla="*/ 222250 h 1504950"/>
              <a:gd name="connsiteX3" fmla="*/ 1152525 w 1409700"/>
              <a:gd name="connsiteY3" fmla="*/ 438150 h 1504950"/>
              <a:gd name="connsiteX4" fmla="*/ 1041400 w 1409700"/>
              <a:gd name="connsiteY4" fmla="*/ 346075 h 1504950"/>
              <a:gd name="connsiteX5" fmla="*/ 1000125 w 1409700"/>
              <a:gd name="connsiteY5" fmla="*/ 238125 h 1504950"/>
              <a:gd name="connsiteX6" fmla="*/ 679450 w 1409700"/>
              <a:gd name="connsiteY6" fmla="*/ 361950 h 1504950"/>
              <a:gd name="connsiteX7" fmla="*/ 454025 w 1409700"/>
              <a:gd name="connsiteY7" fmla="*/ 647700 h 1504950"/>
              <a:gd name="connsiteX8" fmla="*/ 269875 w 1409700"/>
              <a:gd name="connsiteY8" fmla="*/ 704850 h 1504950"/>
              <a:gd name="connsiteX9" fmla="*/ 409575 w 1409700"/>
              <a:gd name="connsiteY9" fmla="*/ 1082675 h 1504950"/>
              <a:gd name="connsiteX10" fmla="*/ 381000 w 1409700"/>
              <a:gd name="connsiteY10" fmla="*/ 1155700 h 1504950"/>
              <a:gd name="connsiteX11" fmla="*/ 463550 w 1409700"/>
              <a:gd name="connsiteY11" fmla="*/ 1362075 h 1504950"/>
              <a:gd name="connsiteX12" fmla="*/ 361950 w 1409700"/>
              <a:gd name="connsiteY12" fmla="*/ 1504950 h 1504950"/>
              <a:gd name="connsiteX13" fmla="*/ 0 w 1409700"/>
              <a:gd name="connsiteY13" fmla="*/ 542925 h 1504950"/>
              <a:gd name="connsiteX14" fmla="*/ 1355725 w 1409700"/>
              <a:gd name="connsiteY14" fmla="*/ 0 h 150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09700" h="1504950">
                <a:moveTo>
                  <a:pt x="1355725" y="0"/>
                </a:moveTo>
                <a:lnTo>
                  <a:pt x="1409700" y="101600"/>
                </a:lnTo>
                <a:lnTo>
                  <a:pt x="1089025" y="222250"/>
                </a:lnTo>
                <a:lnTo>
                  <a:pt x="1152525" y="438150"/>
                </a:lnTo>
                <a:lnTo>
                  <a:pt x="1041400" y="346075"/>
                </a:lnTo>
                <a:lnTo>
                  <a:pt x="1000125" y="238125"/>
                </a:lnTo>
                <a:lnTo>
                  <a:pt x="679450" y="361950"/>
                </a:lnTo>
                <a:lnTo>
                  <a:pt x="454025" y="647700"/>
                </a:lnTo>
                <a:lnTo>
                  <a:pt x="269875" y="704850"/>
                </a:lnTo>
                <a:lnTo>
                  <a:pt x="409575" y="1082675"/>
                </a:lnTo>
                <a:lnTo>
                  <a:pt x="381000" y="1155700"/>
                </a:lnTo>
                <a:lnTo>
                  <a:pt x="463550" y="1362075"/>
                </a:lnTo>
                <a:lnTo>
                  <a:pt x="361950" y="1504950"/>
                </a:lnTo>
                <a:lnTo>
                  <a:pt x="0" y="542925"/>
                </a:lnTo>
                <a:lnTo>
                  <a:pt x="1355725" y="0"/>
                </a:lnTo>
                <a:close/>
              </a:path>
            </a:pathLst>
          </a:custGeom>
          <a:solidFill>
            <a:srgbClr val="DD905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F812F482-AAB6-4D67-8043-867D15B0A896}"/>
              </a:ext>
            </a:extLst>
          </p:cNvPr>
          <p:cNvGrpSpPr/>
          <p:nvPr/>
        </p:nvGrpSpPr>
        <p:grpSpPr>
          <a:xfrm>
            <a:off x="122816" y="3736268"/>
            <a:ext cx="6608762" cy="2747962"/>
            <a:chOff x="320675" y="3743325"/>
            <a:chExt cx="6608762" cy="2747962"/>
          </a:xfrm>
        </p:grpSpPr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BA897FFF-7178-4E12-86AB-3A8F7EB97471}"/>
                </a:ext>
              </a:extLst>
            </p:cNvPr>
            <p:cNvSpPr/>
            <p:nvPr/>
          </p:nvSpPr>
          <p:spPr>
            <a:xfrm>
              <a:off x="320675" y="3743325"/>
              <a:ext cx="6608762" cy="2747962"/>
            </a:xfrm>
            <a:custGeom>
              <a:avLst/>
              <a:gdLst>
                <a:gd name="connsiteX0" fmla="*/ 0 w 6623050"/>
                <a:gd name="connsiteY0" fmla="*/ 2813050 h 2813050"/>
                <a:gd name="connsiteX1" fmla="*/ 222250 w 6623050"/>
                <a:gd name="connsiteY1" fmla="*/ 2698750 h 2813050"/>
                <a:gd name="connsiteX2" fmla="*/ 590550 w 6623050"/>
                <a:gd name="connsiteY2" fmla="*/ 2101850 h 2813050"/>
                <a:gd name="connsiteX3" fmla="*/ 5340350 w 6623050"/>
                <a:gd name="connsiteY3" fmla="*/ 292100 h 2813050"/>
                <a:gd name="connsiteX4" fmla="*/ 6623050 w 6623050"/>
                <a:gd name="connsiteY4" fmla="*/ 0 h 2813050"/>
                <a:gd name="connsiteX0" fmla="*/ 0 w 6400800"/>
                <a:gd name="connsiteY0" fmla="*/ 2698750 h 2698750"/>
                <a:gd name="connsiteX1" fmla="*/ 368300 w 6400800"/>
                <a:gd name="connsiteY1" fmla="*/ 2101850 h 2698750"/>
                <a:gd name="connsiteX2" fmla="*/ 5118100 w 6400800"/>
                <a:gd name="connsiteY2" fmla="*/ 292100 h 2698750"/>
                <a:gd name="connsiteX3" fmla="*/ 6400800 w 6400800"/>
                <a:gd name="connsiteY3" fmla="*/ 0 h 2698750"/>
                <a:gd name="connsiteX0" fmla="*/ 0 w 6032500"/>
                <a:gd name="connsiteY0" fmla="*/ 2101850 h 2101850"/>
                <a:gd name="connsiteX1" fmla="*/ 4749800 w 6032500"/>
                <a:gd name="connsiteY1" fmla="*/ 292100 h 2101850"/>
                <a:gd name="connsiteX2" fmla="*/ 6032500 w 6032500"/>
                <a:gd name="connsiteY2" fmla="*/ 0 h 2101850"/>
                <a:gd name="connsiteX0" fmla="*/ 0 w 5302250"/>
                <a:gd name="connsiteY0" fmla="*/ 1822450 h 1822450"/>
                <a:gd name="connsiteX1" fmla="*/ 4019550 w 5302250"/>
                <a:gd name="connsiteY1" fmla="*/ 292100 h 1822450"/>
                <a:gd name="connsiteX2" fmla="*/ 5302250 w 5302250"/>
                <a:gd name="connsiteY2" fmla="*/ 0 h 1822450"/>
                <a:gd name="connsiteX0" fmla="*/ 0 w 5487987"/>
                <a:gd name="connsiteY0" fmla="*/ 1870075 h 1870075"/>
                <a:gd name="connsiteX1" fmla="*/ 4019550 w 5487987"/>
                <a:gd name="connsiteY1" fmla="*/ 339725 h 1870075"/>
                <a:gd name="connsiteX2" fmla="*/ 5487987 w 5487987"/>
                <a:gd name="connsiteY2" fmla="*/ 0 h 1870075"/>
                <a:gd name="connsiteX0" fmla="*/ 0 w 6221412"/>
                <a:gd name="connsiteY0" fmla="*/ 2151062 h 2151062"/>
                <a:gd name="connsiteX1" fmla="*/ 4752975 w 6221412"/>
                <a:gd name="connsiteY1" fmla="*/ 339725 h 2151062"/>
                <a:gd name="connsiteX2" fmla="*/ 6221412 w 6221412"/>
                <a:gd name="connsiteY2" fmla="*/ 0 h 2151062"/>
                <a:gd name="connsiteX0" fmla="*/ 0 w 6221412"/>
                <a:gd name="connsiteY0" fmla="*/ 2151062 h 2151062"/>
                <a:gd name="connsiteX1" fmla="*/ 35934 w 6221412"/>
                <a:gd name="connsiteY1" fmla="*/ 2137482 h 2151062"/>
                <a:gd name="connsiteX2" fmla="*/ 4752975 w 6221412"/>
                <a:gd name="connsiteY2" fmla="*/ 339725 h 2151062"/>
                <a:gd name="connsiteX3" fmla="*/ 6221412 w 6221412"/>
                <a:gd name="connsiteY3" fmla="*/ 0 h 2151062"/>
                <a:gd name="connsiteX0" fmla="*/ 0 w 6221412"/>
                <a:gd name="connsiteY0" fmla="*/ 2151062 h 2151062"/>
                <a:gd name="connsiteX1" fmla="*/ 264534 w 6221412"/>
                <a:gd name="connsiteY1" fmla="*/ 2080332 h 2151062"/>
                <a:gd name="connsiteX2" fmla="*/ 4752975 w 6221412"/>
                <a:gd name="connsiteY2" fmla="*/ 339725 h 2151062"/>
                <a:gd name="connsiteX3" fmla="*/ 6221412 w 6221412"/>
                <a:gd name="connsiteY3" fmla="*/ 0 h 2151062"/>
                <a:gd name="connsiteX0" fmla="*/ 0 w 6608762"/>
                <a:gd name="connsiteY0" fmla="*/ 2747962 h 2747962"/>
                <a:gd name="connsiteX1" fmla="*/ 651884 w 6608762"/>
                <a:gd name="connsiteY1" fmla="*/ 2080332 h 2747962"/>
                <a:gd name="connsiteX2" fmla="*/ 5140325 w 6608762"/>
                <a:gd name="connsiteY2" fmla="*/ 339725 h 2747962"/>
                <a:gd name="connsiteX3" fmla="*/ 6608762 w 6608762"/>
                <a:gd name="connsiteY3" fmla="*/ 0 h 2747962"/>
                <a:gd name="connsiteX0" fmla="*/ 0 w 6608762"/>
                <a:gd name="connsiteY0" fmla="*/ 2747962 h 2747962"/>
                <a:gd name="connsiteX1" fmla="*/ 372484 w 6608762"/>
                <a:gd name="connsiteY1" fmla="*/ 2156532 h 2747962"/>
                <a:gd name="connsiteX2" fmla="*/ 5140325 w 6608762"/>
                <a:gd name="connsiteY2" fmla="*/ 339725 h 2747962"/>
                <a:gd name="connsiteX3" fmla="*/ 6608762 w 6608762"/>
                <a:gd name="connsiteY3" fmla="*/ 0 h 274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08762" h="2747962">
                  <a:moveTo>
                    <a:pt x="0" y="2747962"/>
                  </a:moveTo>
                  <a:lnTo>
                    <a:pt x="372484" y="2156532"/>
                  </a:lnTo>
                  <a:lnTo>
                    <a:pt x="5140325" y="339725"/>
                  </a:lnTo>
                  <a:lnTo>
                    <a:pt x="6608762" y="0"/>
                  </a:lnTo>
                </a:path>
              </a:pathLst>
            </a:custGeom>
            <a:noFill/>
            <a:ln w="25400">
              <a:solidFill>
                <a:schemeClr val="accent6">
                  <a:lumMod val="75000"/>
                </a:schemeClr>
              </a:solidFill>
            </a:ln>
            <a:effectLst>
              <a:glow rad="63500">
                <a:schemeClr val="bg1">
                  <a:alpha val="80000"/>
                </a:schemeClr>
              </a:glow>
              <a:outerShdw blurRad="63500" sx="102000" sy="102000" algn="ctr" rotWithShape="0">
                <a:schemeClr val="bg1">
                  <a:alpha val="8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69546588-6F56-4E44-ADDC-51D8E10C13F9}"/>
                </a:ext>
              </a:extLst>
            </p:cNvPr>
            <p:cNvSpPr/>
            <p:nvPr/>
          </p:nvSpPr>
          <p:spPr>
            <a:xfrm rot="20260634">
              <a:off x="4025278" y="4517752"/>
              <a:ext cx="144000" cy="1440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7</a:t>
              </a:r>
              <a:endParaRPr lang="ko-KR" altLang="en-US" sz="1000" dirty="0"/>
            </a:p>
          </p:txBody>
        </p:sp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5D5B13AA-410D-4C10-A29B-65729EDDC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3491" y="3992409"/>
              <a:ext cx="144000" cy="144000"/>
            </a:xfrm>
            <a:prstGeom prst="rect">
              <a:avLst/>
            </a:prstGeom>
          </p:spPr>
        </p:pic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F33B23BD-723A-48E9-8784-615A50D52FE0}"/>
                </a:ext>
              </a:extLst>
            </p:cNvPr>
            <p:cNvSpPr/>
            <p:nvPr/>
          </p:nvSpPr>
          <p:spPr>
            <a:xfrm rot="20260634">
              <a:off x="2316550" y="5173859"/>
              <a:ext cx="144000" cy="1440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7</a:t>
              </a:r>
              <a:endParaRPr lang="ko-KR" altLang="en-US" sz="1000" dirty="0"/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7650684F-CD01-4553-B65A-0184A1A55C20}"/>
              </a:ext>
            </a:extLst>
          </p:cNvPr>
          <p:cNvSpPr txBox="1"/>
          <p:nvPr/>
        </p:nvSpPr>
        <p:spPr>
          <a:xfrm rot="20278693">
            <a:off x="3696478" y="4640050"/>
            <a:ext cx="5360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0" cap="none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glow rad="165100">
                    <a:schemeClr val="accent6">
                      <a:lumMod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학동역</a:t>
            </a:r>
            <a:endParaRPr kumimoji="0" lang="en-US" altLang="ko-KR" sz="800" b="1" i="0" u="none" strike="noStrike" kern="0" cap="none" normalizeH="0" baseline="0" noProof="0" dirty="0">
              <a:ln>
                <a:noFill/>
              </a:ln>
              <a:solidFill>
                <a:prstClr val="white"/>
              </a:solidFill>
              <a:effectLst>
                <a:glow rad="165100">
                  <a:schemeClr val="accent6">
                    <a:lumMod val="5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53" name="자유형: 도형 152">
            <a:extLst>
              <a:ext uri="{FF2B5EF4-FFF2-40B4-BE49-F238E27FC236}">
                <a16:creationId xmlns:a16="http://schemas.microsoft.com/office/drawing/2014/main" id="{949E30FB-CC77-4A94-B988-CC90EF816B14}"/>
              </a:ext>
            </a:extLst>
          </p:cNvPr>
          <p:cNvSpPr/>
          <p:nvPr/>
        </p:nvSpPr>
        <p:spPr>
          <a:xfrm>
            <a:off x="2208544" y="4574651"/>
            <a:ext cx="1431131" cy="607219"/>
          </a:xfrm>
          <a:custGeom>
            <a:avLst/>
            <a:gdLst>
              <a:gd name="connsiteX0" fmla="*/ 0 w 1431131"/>
              <a:gd name="connsiteY0" fmla="*/ 507207 h 607219"/>
              <a:gd name="connsiteX1" fmla="*/ 323850 w 1431131"/>
              <a:gd name="connsiteY1" fmla="*/ 373857 h 607219"/>
              <a:gd name="connsiteX2" fmla="*/ 411956 w 1431131"/>
              <a:gd name="connsiteY2" fmla="*/ 364332 h 607219"/>
              <a:gd name="connsiteX3" fmla="*/ 1385887 w 1431131"/>
              <a:gd name="connsiteY3" fmla="*/ 0 h 607219"/>
              <a:gd name="connsiteX4" fmla="*/ 1431131 w 1431131"/>
              <a:gd name="connsiteY4" fmla="*/ 119063 h 607219"/>
              <a:gd name="connsiteX5" fmla="*/ 111919 w 1431131"/>
              <a:gd name="connsiteY5" fmla="*/ 607219 h 607219"/>
              <a:gd name="connsiteX6" fmla="*/ 0 w 1431131"/>
              <a:gd name="connsiteY6" fmla="*/ 507207 h 607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1131" h="607219">
                <a:moveTo>
                  <a:pt x="0" y="507207"/>
                </a:moveTo>
                <a:lnTo>
                  <a:pt x="323850" y="373857"/>
                </a:lnTo>
                <a:lnTo>
                  <a:pt x="411956" y="364332"/>
                </a:lnTo>
                <a:lnTo>
                  <a:pt x="1385887" y="0"/>
                </a:lnTo>
                <a:lnTo>
                  <a:pt x="1431131" y="119063"/>
                </a:lnTo>
                <a:lnTo>
                  <a:pt x="111919" y="607219"/>
                </a:lnTo>
                <a:lnTo>
                  <a:pt x="0" y="507207"/>
                </a:lnTo>
                <a:close/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54" name="말풍선: 사각형 153">
            <a:extLst>
              <a:ext uri="{FF2B5EF4-FFF2-40B4-BE49-F238E27FC236}">
                <a16:creationId xmlns:a16="http://schemas.microsoft.com/office/drawing/2014/main" id="{8BBABEC9-26B4-4ACD-9F9A-F96A5C6904A9}"/>
              </a:ext>
            </a:extLst>
          </p:cNvPr>
          <p:cNvSpPr/>
          <p:nvPr/>
        </p:nvSpPr>
        <p:spPr>
          <a:xfrm>
            <a:off x="2374835" y="4486414"/>
            <a:ext cx="421878" cy="262160"/>
          </a:xfrm>
          <a:prstGeom prst="wedgeRectCallout">
            <a:avLst>
              <a:gd name="adj1" fmla="val 73938"/>
              <a:gd name="adj2" fmla="val 7141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SITE</a:t>
            </a:r>
            <a:endParaRPr lang="ko-KR" altLang="en-US" sz="1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71C06DD-A1F8-4B63-8EC8-9C1AF228E8F5}"/>
              </a:ext>
            </a:extLst>
          </p:cNvPr>
          <p:cNvSpPr txBox="1"/>
          <p:nvPr/>
        </p:nvSpPr>
        <p:spPr>
          <a:xfrm rot="20359805">
            <a:off x="1717419" y="4335554"/>
            <a:ext cx="6120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b="1" kern="0" dirty="0">
                <a:solidFill>
                  <a:prstClr val="white"/>
                </a:solidFill>
                <a:effectLst>
                  <a:glow rad="165100">
                    <a:schemeClr val="accent2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신사</a:t>
            </a:r>
            <a:r>
              <a:rPr kumimoji="0" lang="ko-KR" altLang="en-US" sz="800" b="1" i="0" u="none" strike="noStrike" kern="0" cap="none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65100">
                    <a:schemeClr val="accent2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역</a:t>
            </a:r>
            <a:endParaRPr kumimoji="0" lang="en-US" altLang="ko-KR" sz="800" b="1" i="0" u="none" strike="noStrike" kern="0" cap="none" normalizeH="0" baseline="0" noProof="0" dirty="0">
              <a:ln>
                <a:noFill/>
              </a:ln>
              <a:solidFill>
                <a:prstClr val="white"/>
              </a:solidFill>
              <a:effectLst>
                <a:glow rad="165100">
                  <a:schemeClr val="accent2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24B9898D-3F48-4962-A9C2-A264F89906BB}"/>
              </a:ext>
            </a:extLst>
          </p:cNvPr>
          <p:cNvSpPr/>
          <p:nvPr/>
        </p:nvSpPr>
        <p:spPr>
          <a:xfrm rot="20260634">
            <a:off x="1882863" y="4194173"/>
            <a:ext cx="144000" cy="14400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157" name="자유형: 도형 156">
            <a:extLst>
              <a:ext uri="{FF2B5EF4-FFF2-40B4-BE49-F238E27FC236}">
                <a16:creationId xmlns:a16="http://schemas.microsoft.com/office/drawing/2014/main" id="{61B4FE23-E8C3-43DA-8BB4-E45B4BF4AB96}"/>
              </a:ext>
            </a:extLst>
          </p:cNvPr>
          <p:cNvSpPr/>
          <p:nvPr/>
        </p:nvSpPr>
        <p:spPr>
          <a:xfrm>
            <a:off x="2915775" y="4541314"/>
            <a:ext cx="233363" cy="233362"/>
          </a:xfrm>
          <a:custGeom>
            <a:avLst/>
            <a:gdLst>
              <a:gd name="connsiteX0" fmla="*/ 0 w 233363"/>
              <a:gd name="connsiteY0" fmla="*/ 64294 h 233362"/>
              <a:gd name="connsiteX1" fmla="*/ 169069 w 233363"/>
              <a:gd name="connsiteY1" fmla="*/ 0 h 233362"/>
              <a:gd name="connsiteX2" fmla="*/ 233363 w 233363"/>
              <a:gd name="connsiteY2" fmla="*/ 171450 h 233362"/>
              <a:gd name="connsiteX3" fmla="*/ 61913 w 233363"/>
              <a:gd name="connsiteY3" fmla="*/ 233362 h 233362"/>
              <a:gd name="connsiteX4" fmla="*/ 0 w 233363"/>
              <a:gd name="connsiteY4" fmla="*/ 64294 h 233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363" h="233362">
                <a:moveTo>
                  <a:pt x="0" y="64294"/>
                </a:moveTo>
                <a:lnTo>
                  <a:pt x="169069" y="0"/>
                </a:lnTo>
                <a:lnTo>
                  <a:pt x="233363" y="171450"/>
                </a:lnTo>
                <a:lnTo>
                  <a:pt x="61913" y="233362"/>
                </a:lnTo>
                <a:lnTo>
                  <a:pt x="0" y="64294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자유형: 도형 157">
            <a:extLst>
              <a:ext uri="{FF2B5EF4-FFF2-40B4-BE49-F238E27FC236}">
                <a16:creationId xmlns:a16="http://schemas.microsoft.com/office/drawing/2014/main" id="{756E0A8B-9FA4-4F7E-9587-AE031BC42922}"/>
              </a:ext>
            </a:extLst>
          </p:cNvPr>
          <p:cNvSpPr/>
          <p:nvPr/>
        </p:nvSpPr>
        <p:spPr>
          <a:xfrm>
            <a:off x="2922976" y="4806515"/>
            <a:ext cx="90431" cy="128618"/>
          </a:xfrm>
          <a:custGeom>
            <a:avLst/>
            <a:gdLst>
              <a:gd name="connsiteX0" fmla="*/ 0 w 1368425"/>
              <a:gd name="connsiteY0" fmla="*/ 288925 h 1946275"/>
              <a:gd name="connsiteX1" fmla="*/ 752475 w 1368425"/>
              <a:gd name="connsiteY1" fmla="*/ 0 h 1946275"/>
              <a:gd name="connsiteX2" fmla="*/ 1368425 w 1368425"/>
              <a:gd name="connsiteY2" fmla="*/ 749300 h 1946275"/>
              <a:gd name="connsiteX3" fmla="*/ 1035050 w 1368425"/>
              <a:gd name="connsiteY3" fmla="*/ 863600 h 1946275"/>
              <a:gd name="connsiteX4" fmla="*/ 1352550 w 1368425"/>
              <a:gd name="connsiteY4" fmla="*/ 1660525 h 1946275"/>
              <a:gd name="connsiteX5" fmla="*/ 619125 w 1368425"/>
              <a:gd name="connsiteY5" fmla="*/ 1946275 h 1946275"/>
              <a:gd name="connsiteX6" fmla="*/ 0 w 1368425"/>
              <a:gd name="connsiteY6" fmla="*/ 288925 h 194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8425" h="1946275">
                <a:moveTo>
                  <a:pt x="0" y="288925"/>
                </a:moveTo>
                <a:lnTo>
                  <a:pt x="752475" y="0"/>
                </a:lnTo>
                <a:lnTo>
                  <a:pt x="1368425" y="749300"/>
                </a:lnTo>
                <a:lnTo>
                  <a:pt x="1035050" y="863600"/>
                </a:lnTo>
                <a:lnTo>
                  <a:pt x="1352550" y="1660525"/>
                </a:lnTo>
                <a:lnTo>
                  <a:pt x="619125" y="1946275"/>
                </a:lnTo>
                <a:lnTo>
                  <a:pt x="0" y="288925"/>
                </a:lnTo>
                <a:close/>
              </a:path>
            </a:pathLst>
          </a:custGeom>
          <a:solidFill>
            <a:srgbClr val="FF0000"/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EC625A9-C24E-4944-B8E9-2143BE262C6D}"/>
              </a:ext>
            </a:extLst>
          </p:cNvPr>
          <p:cNvSpPr txBox="1"/>
          <p:nvPr/>
        </p:nvSpPr>
        <p:spPr>
          <a:xfrm rot="20352280">
            <a:off x="2307885" y="5075627"/>
            <a:ext cx="56666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63500">
                    <a:schemeClr val="bg1">
                      <a:alpha val="40000"/>
                    </a:schemeClr>
                  </a:glow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7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effectLst>
                  <a:glow rad="63500">
                    <a:schemeClr val="bg1">
                      <a:alpha val="40000"/>
                    </a:schemeClr>
                  </a:glow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논현동</a:t>
            </a:r>
            <a:endParaRPr lang="en-US" altLang="ko-KR" sz="700" dirty="0">
              <a:ln>
                <a:solidFill>
                  <a:schemeClr val="accent1"/>
                </a:solidFill>
              </a:ln>
              <a:solidFill>
                <a:schemeClr val="accent1"/>
              </a:solidFill>
              <a:effectLst>
                <a:glow rad="63500">
                  <a:schemeClr val="bg1">
                    <a:alpha val="40000"/>
                  </a:schemeClr>
                </a:glow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/>
            <a:r>
              <a:rPr lang="ko-KR" altLang="en-US" sz="7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effectLst>
                  <a:glow rad="63500">
                    <a:schemeClr val="bg1">
                      <a:alpha val="40000"/>
                    </a:schemeClr>
                  </a:glow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먹자골목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9BAA8D36-7803-436A-84F1-C2E2D2F950B5}"/>
              </a:ext>
            </a:extLst>
          </p:cNvPr>
          <p:cNvSpPr txBox="1"/>
          <p:nvPr/>
        </p:nvSpPr>
        <p:spPr>
          <a:xfrm rot="20383428">
            <a:off x="2137662" y="4940458"/>
            <a:ext cx="697627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000"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63500">
                    <a:schemeClr val="bg1">
                      <a:alpha val="40000"/>
                    </a:schemeClr>
                  </a:glow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ko-KR" altLang="en-US" sz="8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가구거리</a:t>
            </a:r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9E8E87E0-C934-4298-A919-72C59BE85ED0}"/>
              </a:ext>
            </a:extLst>
          </p:cNvPr>
          <p:cNvSpPr/>
          <p:nvPr/>
        </p:nvSpPr>
        <p:spPr>
          <a:xfrm>
            <a:off x="2182089" y="4077385"/>
            <a:ext cx="1601749" cy="1601749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69019F1-54E2-4FC2-8CA5-4397DAA9CDC4}"/>
              </a:ext>
            </a:extLst>
          </p:cNvPr>
          <p:cNvSpPr txBox="1"/>
          <p:nvPr/>
        </p:nvSpPr>
        <p:spPr>
          <a:xfrm rot="20456295">
            <a:off x="2014575" y="5286889"/>
            <a:ext cx="5360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b="1" kern="0" dirty="0" err="1">
                <a:solidFill>
                  <a:prstClr val="white"/>
                </a:solidFill>
                <a:effectLst>
                  <a:glow rad="165100">
                    <a:schemeClr val="accent6">
                      <a:lumMod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논현역</a:t>
            </a:r>
            <a:endParaRPr kumimoji="0" lang="en-US" altLang="ko-KR" sz="800" b="1" i="0" u="none" strike="noStrike" kern="0" cap="none" normalizeH="0" baseline="0" noProof="0" dirty="0">
              <a:ln>
                <a:noFill/>
              </a:ln>
              <a:solidFill>
                <a:prstClr val="white"/>
              </a:solidFill>
              <a:effectLst>
                <a:glow rad="165100">
                  <a:schemeClr val="accent6">
                    <a:lumMod val="5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3496D0B3-704C-4F19-AE64-72B2D48695A0}"/>
              </a:ext>
            </a:extLst>
          </p:cNvPr>
          <p:cNvSpPr/>
          <p:nvPr/>
        </p:nvSpPr>
        <p:spPr>
          <a:xfrm>
            <a:off x="2710684" y="4027295"/>
            <a:ext cx="515013" cy="1482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accent4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0.5KM</a:t>
            </a:r>
            <a:endParaRPr lang="ko-KR" altLang="en-US" sz="800" b="1" dirty="0">
              <a:solidFill>
                <a:schemeClr val="accent4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7E4EBEA-058C-4001-9514-2DA386ABD032}"/>
              </a:ext>
            </a:extLst>
          </p:cNvPr>
          <p:cNvSpPr txBox="1"/>
          <p:nvPr/>
        </p:nvSpPr>
        <p:spPr>
          <a:xfrm rot="20456295">
            <a:off x="2602804" y="6482392"/>
            <a:ext cx="5360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b="1" kern="0" dirty="0" err="1">
                <a:solidFill>
                  <a:prstClr val="white"/>
                </a:solidFill>
                <a:effectLst>
                  <a:glow rad="165100">
                    <a:schemeClr val="accent2">
                      <a:lumMod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신논현역</a:t>
            </a:r>
            <a:endParaRPr kumimoji="0" lang="en-US" altLang="ko-KR" sz="800" b="1" i="0" u="none" strike="noStrike" kern="0" cap="none" normalizeH="0" baseline="0" noProof="0" dirty="0">
              <a:ln>
                <a:noFill/>
              </a:ln>
              <a:solidFill>
                <a:prstClr val="white"/>
              </a:solidFill>
              <a:effectLst>
                <a:glow rad="165100">
                  <a:schemeClr val="accent2">
                    <a:lumMod val="5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D88C509F-77D6-4236-BBA5-C77E47F0B27A}"/>
              </a:ext>
            </a:extLst>
          </p:cNvPr>
          <p:cNvSpPr/>
          <p:nvPr/>
        </p:nvSpPr>
        <p:spPr>
          <a:xfrm>
            <a:off x="4318167" y="4295724"/>
            <a:ext cx="422756" cy="1482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accent4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1KM</a:t>
            </a:r>
            <a:endParaRPr lang="ko-KR" altLang="en-US" sz="800" b="1" dirty="0">
              <a:solidFill>
                <a:schemeClr val="accent4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34A4158D-ADF9-4E19-B3A0-6C63ECD67AD2}"/>
              </a:ext>
            </a:extLst>
          </p:cNvPr>
          <p:cNvSpPr/>
          <p:nvPr/>
        </p:nvSpPr>
        <p:spPr>
          <a:xfrm>
            <a:off x="4327908" y="3841750"/>
            <a:ext cx="197766" cy="197766"/>
          </a:xfrm>
          <a:prstGeom prst="ellipse">
            <a:avLst/>
          </a:prstGeom>
          <a:solidFill>
            <a:srgbClr val="33CC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spc="-65" dirty="0"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</a:t>
            </a:r>
            <a:endParaRPr lang="ko-KR" altLang="en-US" sz="1000" spc="-65" dirty="0"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43F94C08-D993-44AE-B6EB-2A2FF4F47901}"/>
              </a:ext>
            </a:extLst>
          </p:cNvPr>
          <p:cNvSpPr/>
          <p:nvPr/>
        </p:nvSpPr>
        <p:spPr>
          <a:xfrm>
            <a:off x="1874407" y="4514204"/>
            <a:ext cx="197766" cy="197766"/>
          </a:xfrm>
          <a:prstGeom prst="ellipse">
            <a:avLst/>
          </a:prstGeom>
          <a:solidFill>
            <a:srgbClr val="33CC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spc="-65" dirty="0"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6</a:t>
            </a:r>
            <a:endParaRPr lang="ko-KR" altLang="en-US" sz="1000" spc="-65" dirty="0"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E1DD56B6-F2DD-4052-8517-6BB9CE2500F5}"/>
              </a:ext>
            </a:extLst>
          </p:cNvPr>
          <p:cNvSpPr/>
          <p:nvPr/>
        </p:nvSpPr>
        <p:spPr>
          <a:xfrm>
            <a:off x="4188527" y="4608749"/>
            <a:ext cx="197766" cy="197766"/>
          </a:xfrm>
          <a:prstGeom prst="ellipse">
            <a:avLst/>
          </a:prstGeom>
          <a:solidFill>
            <a:srgbClr val="33CC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spc="-65" dirty="0"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5</a:t>
            </a:r>
            <a:endParaRPr lang="ko-KR" altLang="en-US" sz="1000" spc="-65" dirty="0"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367F66A6-C7AD-4948-AA68-6FA2132AD78C}"/>
              </a:ext>
            </a:extLst>
          </p:cNvPr>
          <p:cNvSpPr/>
          <p:nvPr/>
        </p:nvSpPr>
        <p:spPr>
          <a:xfrm>
            <a:off x="4518327" y="4564268"/>
            <a:ext cx="197766" cy="197766"/>
          </a:xfrm>
          <a:prstGeom prst="ellipse">
            <a:avLst/>
          </a:prstGeom>
          <a:solidFill>
            <a:srgbClr val="33CC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spc="-65" dirty="0"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</a:t>
            </a:r>
            <a:endParaRPr lang="ko-KR" altLang="en-US" sz="1000" spc="-65" dirty="0"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3285F6A2-879A-4555-B792-A9D23F46F2D4}"/>
              </a:ext>
            </a:extLst>
          </p:cNvPr>
          <p:cNvSpPr txBox="1"/>
          <p:nvPr/>
        </p:nvSpPr>
        <p:spPr>
          <a:xfrm rot="21104870">
            <a:off x="4874323" y="4818357"/>
            <a:ext cx="5360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b="1" kern="0" dirty="0" err="1">
                <a:solidFill>
                  <a:prstClr val="white"/>
                </a:solidFill>
                <a:effectLst>
                  <a:glow rad="165100">
                    <a:schemeClr val="accent6">
                      <a:lumMod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청담역</a:t>
            </a:r>
            <a:endParaRPr kumimoji="0" lang="en-US" altLang="ko-KR" sz="800" b="1" i="0" u="none" strike="noStrike" kern="0" cap="none" normalizeH="0" baseline="0" noProof="0" dirty="0">
              <a:ln>
                <a:noFill/>
              </a:ln>
              <a:solidFill>
                <a:prstClr val="white"/>
              </a:solidFill>
              <a:effectLst>
                <a:glow rad="165100">
                  <a:schemeClr val="accent6">
                    <a:lumMod val="5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B3ACDDF0-C8B8-4F60-BA59-6B390B6697DB}"/>
              </a:ext>
            </a:extLst>
          </p:cNvPr>
          <p:cNvSpPr/>
          <p:nvPr/>
        </p:nvSpPr>
        <p:spPr>
          <a:xfrm>
            <a:off x="4311181" y="5186209"/>
            <a:ext cx="197766" cy="197766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spc="-65" dirty="0"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sz="1000" spc="-65" dirty="0"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91EF193B-EC54-46DC-B69F-50663131C8F3}"/>
              </a:ext>
            </a:extLst>
          </p:cNvPr>
          <p:cNvSpPr/>
          <p:nvPr/>
        </p:nvSpPr>
        <p:spPr>
          <a:xfrm>
            <a:off x="4371785" y="4873026"/>
            <a:ext cx="197766" cy="197766"/>
          </a:xfrm>
          <a:prstGeom prst="ellipse">
            <a:avLst/>
          </a:prstGeom>
          <a:solidFill>
            <a:srgbClr val="33CC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spc="-65" dirty="0"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sz="1000" spc="-65" dirty="0"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F15DA753-0145-4F3D-B8EA-8042436270A3}"/>
              </a:ext>
            </a:extLst>
          </p:cNvPr>
          <p:cNvSpPr/>
          <p:nvPr/>
        </p:nvSpPr>
        <p:spPr>
          <a:xfrm rot="20260634">
            <a:off x="729641" y="4769724"/>
            <a:ext cx="144000" cy="14400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4FD03F89-D7E3-408C-9403-AC1BFAC39B9F}"/>
              </a:ext>
            </a:extLst>
          </p:cNvPr>
          <p:cNvSpPr txBox="1"/>
          <p:nvPr/>
        </p:nvSpPr>
        <p:spPr>
          <a:xfrm rot="19795689">
            <a:off x="568290" y="4893942"/>
            <a:ext cx="6120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0" cap="none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glow rad="165100">
                    <a:schemeClr val="accent2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잠원역</a:t>
            </a:r>
            <a:endParaRPr kumimoji="0" lang="en-US" altLang="ko-KR" sz="800" b="1" i="0" u="none" strike="noStrike" kern="0" cap="none" normalizeH="0" baseline="0" noProof="0" dirty="0">
              <a:ln>
                <a:noFill/>
              </a:ln>
              <a:solidFill>
                <a:prstClr val="white"/>
              </a:solidFill>
              <a:effectLst>
                <a:glow rad="165100">
                  <a:schemeClr val="accent2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CB8F31EE-9192-47FA-B101-948C2B3043B8}"/>
              </a:ext>
            </a:extLst>
          </p:cNvPr>
          <p:cNvSpPr/>
          <p:nvPr/>
        </p:nvSpPr>
        <p:spPr>
          <a:xfrm rot="20260634">
            <a:off x="717424" y="5712092"/>
            <a:ext cx="144000" cy="1440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7</a:t>
            </a:r>
            <a:endParaRPr lang="ko-KR" altLang="en-US" sz="1000" dirty="0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D5F109C7-E168-4A39-BF85-5010A48C6A64}"/>
              </a:ext>
            </a:extLst>
          </p:cNvPr>
          <p:cNvSpPr txBox="1"/>
          <p:nvPr/>
        </p:nvSpPr>
        <p:spPr>
          <a:xfrm rot="20456295">
            <a:off x="580201" y="5860507"/>
            <a:ext cx="5360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b="1" kern="0" dirty="0" err="1">
                <a:solidFill>
                  <a:prstClr val="white"/>
                </a:solidFill>
                <a:effectLst>
                  <a:glow rad="165100">
                    <a:schemeClr val="accent6">
                      <a:lumMod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반포역</a:t>
            </a:r>
            <a:endParaRPr kumimoji="0" lang="en-US" altLang="ko-KR" sz="800" b="1" i="0" u="none" strike="noStrike" kern="0" cap="none" normalizeH="0" baseline="0" noProof="0" dirty="0">
              <a:ln>
                <a:noFill/>
              </a:ln>
              <a:solidFill>
                <a:prstClr val="white"/>
              </a:solidFill>
              <a:effectLst>
                <a:glow rad="165100">
                  <a:schemeClr val="accent6">
                    <a:lumMod val="5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1962912-2400-45AD-82F1-D54B290BFE7C}"/>
              </a:ext>
            </a:extLst>
          </p:cNvPr>
          <p:cNvSpPr txBox="1"/>
          <p:nvPr/>
        </p:nvSpPr>
        <p:spPr>
          <a:xfrm rot="20456295">
            <a:off x="5446001" y="5451148"/>
            <a:ext cx="5360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b="1" kern="0">
                <a:solidFill>
                  <a:prstClr val="white"/>
                </a:solidFill>
                <a:effectLst>
                  <a:glow rad="165100">
                    <a:schemeClr val="accent2">
                      <a:lumMod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선정릉역</a:t>
            </a:r>
            <a:endParaRPr kumimoji="0" lang="en-US" altLang="ko-KR" sz="800" b="1" i="0" u="none" strike="noStrike" kern="0" cap="none" normalizeH="0" baseline="0" noProof="0" dirty="0">
              <a:ln>
                <a:noFill/>
              </a:ln>
              <a:solidFill>
                <a:prstClr val="white"/>
              </a:solidFill>
              <a:effectLst>
                <a:glow rad="165100">
                  <a:schemeClr val="accent2">
                    <a:lumMod val="5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178" name="그림 177">
            <a:extLst>
              <a:ext uri="{FF2B5EF4-FFF2-40B4-BE49-F238E27FC236}">
                <a16:creationId xmlns:a16="http://schemas.microsoft.com/office/drawing/2014/main" id="{ECCE63C1-7B15-423C-B036-B055E604F6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225" y="5314720"/>
            <a:ext cx="144000" cy="144000"/>
          </a:xfrm>
          <a:prstGeom prst="rect">
            <a:avLst/>
          </a:prstGeom>
        </p:spPr>
      </p:pic>
      <p:sp>
        <p:nvSpPr>
          <p:cNvPr id="179" name="타원 178">
            <a:extLst>
              <a:ext uri="{FF2B5EF4-FFF2-40B4-BE49-F238E27FC236}">
                <a16:creationId xmlns:a16="http://schemas.microsoft.com/office/drawing/2014/main" id="{83DCF6EF-3977-43CD-9D49-CE63CB9D9F9D}"/>
              </a:ext>
            </a:extLst>
          </p:cNvPr>
          <p:cNvSpPr/>
          <p:nvPr/>
        </p:nvSpPr>
        <p:spPr>
          <a:xfrm>
            <a:off x="4731176" y="5780095"/>
            <a:ext cx="197766" cy="197766"/>
          </a:xfrm>
          <a:prstGeom prst="ellipse">
            <a:avLst/>
          </a:prstGeom>
          <a:solidFill>
            <a:srgbClr val="33CC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spc="-65" dirty="0"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endParaRPr lang="ko-KR" altLang="en-US" sz="1000" spc="-65" dirty="0"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926A4FDF-014C-454E-BE61-3842A25E712E}"/>
              </a:ext>
            </a:extLst>
          </p:cNvPr>
          <p:cNvSpPr/>
          <p:nvPr/>
        </p:nvSpPr>
        <p:spPr>
          <a:xfrm>
            <a:off x="6529729" y="4261242"/>
            <a:ext cx="197766" cy="197766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spc="-65" dirty="0"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endParaRPr lang="ko-KR" altLang="en-US" sz="1000" spc="-65" dirty="0"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309FB0FB-AB4F-4EFA-B424-0563628A8D35}"/>
              </a:ext>
            </a:extLst>
          </p:cNvPr>
          <p:cNvGrpSpPr/>
          <p:nvPr/>
        </p:nvGrpSpPr>
        <p:grpSpPr>
          <a:xfrm>
            <a:off x="4796756" y="5262542"/>
            <a:ext cx="2066638" cy="1455484"/>
            <a:chOff x="4792360" y="5261754"/>
            <a:chExt cx="2066638" cy="1455484"/>
          </a:xfrm>
        </p:grpSpPr>
        <p:pic>
          <p:nvPicPr>
            <p:cNvPr id="182" name="그림 181">
              <a:extLst>
                <a:ext uri="{FF2B5EF4-FFF2-40B4-BE49-F238E27FC236}">
                  <a16:creationId xmlns:a16="http://schemas.microsoft.com/office/drawing/2014/main" id="{3C6A7843-B1F7-4211-BE5D-387397EF8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81" t="10569" r="38815" b="55609"/>
            <a:stretch/>
          </p:blipFill>
          <p:spPr>
            <a:xfrm>
              <a:off x="4946609" y="5261754"/>
              <a:ext cx="1788239" cy="1440000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E83AE312-D659-4CFE-9933-95D7F485E810}"/>
                </a:ext>
              </a:extLst>
            </p:cNvPr>
            <p:cNvSpPr/>
            <p:nvPr/>
          </p:nvSpPr>
          <p:spPr>
            <a:xfrm>
              <a:off x="5291929" y="5854259"/>
              <a:ext cx="1444625" cy="555625"/>
            </a:xfrm>
            <a:custGeom>
              <a:avLst/>
              <a:gdLst>
                <a:gd name="connsiteX0" fmla="*/ 0 w 1444625"/>
                <a:gd name="connsiteY0" fmla="*/ 555625 h 555625"/>
                <a:gd name="connsiteX1" fmla="*/ 1444625 w 1444625"/>
                <a:gd name="connsiteY1" fmla="*/ 0 h 555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4625" h="555625">
                  <a:moveTo>
                    <a:pt x="0" y="555625"/>
                  </a:moveTo>
                  <a:lnTo>
                    <a:pt x="1444625" y="0"/>
                  </a:lnTo>
                </a:path>
              </a:pathLst>
            </a:custGeom>
            <a:noFill/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4AE35CFC-21C3-4F0C-A502-B57E3B245362}"/>
                </a:ext>
              </a:extLst>
            </p:cNvPr>
            <p:cNvSpPr/>
            <p:nvPr/>
          </p:nvSpPr>
          <p:spPr>
            <a:xfrm>
              <a:off x="4944698" y="5617659"/>
              <a:ext cx="1790700" cy="895350"/>
            </a:xfrm>
            <a:custGeom>
              <a:avLst/>
              <a:gdLst>
                <a:gd name="connsiteX0" fmla="*/ 1778000 w 1790700"/>
                <a:gd name="connsiteY0" fmla="*/ 0 h 895350"/>
                <a:gd name="connsiteX1" fmla="*/ 476250 w 1790700"/>
                <a:gd name="connsiteY1" fmla="*/ 488950 h 895350"/>
                <a:gd name="connsiteX2" fmla="*/ 0 w 1790700"/>
                <a:gd name="connsiteY2" fmla="*/ 622300 h 895350"/>
                <a:gd name="connsiteX3" fmla="*/ 0 w 1790700"/>
                <a:gd name="connsiteY3" fmla="*/ 895350 h 895350"/>
                <a:gd name="connsiteX4" fmla="*/ 1790700 w 1790700"/>
                <a:gd name="connsiteY4" fmla="*/ 228600 h 895350"/>
                <a:gd name="connsiteX5" fmla="*/ 1778000 w 1790700"/>
                <a:gd name="connsiteY5" fmla="*/ 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0700" h="895350">
                  <a:moveTo>
                    <a:pt x="1778000" y="0"/>
                  </a:moveTo>
                  <a:lnTo>
                    <a:pt x="476250" y="488950"/>
                  </a:lnTo>
                  <a:lnTo>
                    <a:pt x="0" y="622300"/>
                  </a:lnTo>
                  <a:lnTo>
                    <a:pt x="0" y="895350"/>
                  </a:lnTo>
                  <a:lnTo>
                    <a:pt x="1790700" y="228600"/>
                  </a:lnTo>
                  <a:lnTo>
                    <a:pt x="1778000" y="0"/>
                  </a:lnTo>
                  <a:close/>
                </a:path>
              </a:pathLst>
            </a:custGeom>
            <a:solidFill>
              <a:srgbClr val="ED9E68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CCC4DDA8-8A0C-4825-836F-862A24EFC718}"/>
                </a:ext>
              </a:extLst>
            </p:cNvPr>
            <p:cNvSpPr/>
            <p:nvPr/>
          </p:nvSpPr>
          <p:spPr>
            <a:xfrm>
              <a:off x="5771938" y="5699385"/>
              <a:ext cx="474314" cy="1559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FF0000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SITE</a:t>
              </a:r>
              <a:endParaRPr lang="ko-KR" altLang="en-US" sz="1000" dirty="0"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7909B99A-35A8-42B7-97DD-D8397990B7F1}"/>
                </a:ext>
              </a:extLst>
            </p:cNvPr>
            <p:cNvSpPr/>
            <p:nvPr/>
          </p:nvSpPr>
          <p:spPr>
            <a:xfrm>
              <a:off x="5955931" y="5871362"/>
              <a:ext cx="164788" cy="241660"/>
            </a:xfrm>
            <a:custGeom>
              <a:avLst/>
              <a:gdLst>
                <a:gd name="connsiteX0" fmla="*/ 0 w 1368425"/>
                <a:gd name="connsiteY0" fmla="*/ 288925 h 1946275"/>
                <a:gd name="connsiteX1" fmla="*/ 752475 w 1368425"/>
                <a:gd name="connsiteY1" fmla="*/ 0 h 1946275"/>
                <a:gd name="connsiteX2" fmla="*/ 1368425 w 1368425"/>
                <a:gd name="connsiteY2" fmla="*/ 749300 h 1946275"/>
                <a:gd name="connsiteX3" fmla="*/ 1035050 w 1368425"/>
                <a:gd name="connsiteY3" fmla="*/ 863600 h 1946275"/>
                <a:gd name="connsiteX4" fmla="*/ 1352550 w 1368425"/>
                <a:gd name="connsiteY4" fmla="*/ 1660525 h 1946275"/>
                <a:gd name="connsiteX5" fmla="*/ 619125 w 1368425"/>
                <a:gd name="connsiteY5" fmla="*/ 1946275 h 1946275"/>
                <a:gd name="connsiteX6" fmla="*/ 0 w 1368425"/>
                <a:gd name="connsiteY6" fmla="*/ 288925 h 194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8425" h="1946275">
                  <a:moveTo>
                    <a:pt x="0" y="288925"/>
                  </a:moveTo>
                  <a:lnTo>
                    <a:pt x="752475" y="0"/>
                  </a:lnTo>
                  <a:lnTo>
                    <a:pt x="1368425" y="749300"/>
                  </a:lnTo>
                  <a:lnTo>
                    <a:pt x="1035050" y="863600"/>
                  </a:lnTo>
                  <a:lnTo>
                    <a:pt x="1352550" y="1660525"/>
                  </a:lnTo>
                  <a:lnTo>
                    <a:pt x="619125" y="1946275"/>
                  </a:lnTo>
                  <a:lnTo>
                    <a:pt x="0" y="288925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FD52B600-524B-4C83-A1D1-C2C6E77A4852}"/>
                </a:ext>
              </a:extLst>
            </p:cNvPr>
            <p:cNvSpPr/>
            <p:nvPr/>
          </p:nvSpPr>
          <p:spPr>
            <a:xfrm>
              <a:off x="4948235" y="5884422"/>
              <a:ext cx="1785938" cy="816768"/>
            </a:xfrm>
            <a:custGeom>
              <a:avLst/>
              <a:gdLst>
                <a:gd name="connsiteX0" fmla="*/ 7144 w 1785938"/>
                <a:gd name="connsiteY0" fmla="*/ 695325 h 816768"/>
                <a:gd name="connsiteX1" fmla="*/ 1785938 w 1785938"/>
                <a:gd name="connsiteY1" fmla="*/ 0 h 816768"/>
                <a:gd name="connsiteX2" fmla="*/ 1785938 w 1785938"/>
                <a:gd name="connsiteY2" fmla="*/ 514350 h 816768"/>
                <a:gd name="connsiteX3" fmla="*/ 1683544 w 1785938"/>
                <a:gd name="connsiteY3" fmla="*/ 426243 h 816768"/>
                <a:gd name="connsiteX4" fmla="*/ 1607344 w 1785938"/>
                <a:gd name="connsiteY4" fmla="*/ 245268 h 816768"/>
                <a:gd name="connsiteX5" fmla="*/ 1085850 w 1785938"/>
                <a:gd name="connsiteY5" fmla="*/ 440531 h 816768"/>
                <a:gd name="connsiteX6" fmla="*/ 807244 w 1785938"/>
                <a:gd name="connsiteY6" fmla="*/ 816768 h 816768"/>
                <a:gd name="connsiteX7" fmla="*/ 0 w 1785938"/>
                <a:gd name="connsiteY7" fmla="*/ 816768 h 816768"/>
                <a:gd name="connsiteX8" fmla="*/ 7144 w 1785938"/>
                <a:gd name="connsiteY8" fmla="*/ 695325 h 81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85938" h="816768">
                  <a:moveTo>
                    <a:pt x="7144" y="695325"/>
                  </a:moveTo>
                  <a:lnTo>
                    <a:pt x="1785938" y="0"/>
                  </a:lnTo>
                  <a:lnTo>
                    <a:pt x="1785938" y="514350"/>
                  </a:lnTo>
                  <a:lnTo>
                    <a:pt x="1683544" y="426243"/>
                  </a:lnTo>
                  <a:lnTo>
                    <a:pt x="1607344" y="245268"/>
                  </a:lnTo>
                  <a:lnTo>
                    <a:pt x="1085850" y="440531"/>
                  </a:lnTo>
                  <a:lnTo>
                    <a:pt x="807244" y="816768"/>
                  </a:lnTo>
                  <a:lnTo>
                    <a:pt x="0" y="816768"/>
                  </a:lnTo>
                  <a:lnTo>
                    <a:pt x="7144" y="695325"/>
                  </a:lnTo>
                  <a:close/>
                </a:path>
              </a:pathLst>
            </a:custGeom>
            <a:solidFill>
              <a:srgbClr val="EFB68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D4A7D97B-F1F0-4871-8EDF-E9A82818686D}"/>
                </a:ext>
              </a:extLst>
            </p:cNvPr>
            <p:cNvSpPr txBox="1"/>
            <p:nvPr/>
          </p:nvSpPr>
          <p:spPr>
            <a:xfrm rot="20545938">
              <a:off x="4918359" y="6167668"/>
              <a:ext cx="697627" cy="20005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1000">
                  <a:ln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  <a:solidFill>
                    <a:schemeClr val="accent5">
                      <a:lumMod val="40000"/>
                      <a:lumOff val="60000"/>
                    </a:schemeClr>
                  </a:solidFill>
                  <a:effectLst>
                    <a:glow rad="63500">
                      <a:schemeClr val="bg1">
                        <a:alpha val="40000"/>
                      </a:schemeClr>
                    </a:glow>
                    <a:outerShdw blurRad="63500" sx="102000" sy="102000" algn="ctr" rotWithShape="0">
                      <a:schemeClr val="bg1">
                        <a:alpha val="40000"/>
                      </a:schemeClr>
                    </a:outerShdw>
                  </a:effectLst>
                </a:defRPr>
              </a:lvl1pPr>
            </a:lstStyle>
            <a:p>
              <a:r>
                <a:rPr lang="ko-KR" altLang="en-US" sz="700" dirty="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가구거리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B484A163-C74F-4F4D-A930-C92225DFFA9C}"/>
                </a:ext>
              </a:extLst>
            </p:cNvPr>
            <p:cNvSpPr txBox="1"/>
            <p:nvPr/>
          </p:nvSpPr>
          <p:spPr>
            <a:xfrm rot="20352280">
              <a:off x="5125135" y="6378684"/>
              <a:ext cx="56666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900" dirty="0">
                  <a:ln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  <a:solidFill>
                    <a:schemeClr val="accent5">
                      <a:lumMod val="40000"/>
                      <a:lumOff val="60000"/>
                    </a:schemeClr>
                  </a:solidFill>
                  <a:effectLst>
                    <a:glow rad="63500">
                      <a:schemeClr val="bg1">
                        <a:alpha val="40000"/>
                      </a:schemeClr>
                    </a:glow>
                    <a:outerShdw blurRad="63500" sx="102000" sy="102000" algn="ctr" rotWithShape="0">
                      <a:schemeClr val="bg1">
                        <a:alpha val="40000"/>
                      </a:schemeClr>
                    </a:outerShdw>
                  </a:effectLst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</a:t>
              </a:r>
              <a:r>
                <a:rPr lang="ko-KR" altLang="en-US" sz="700" dirty="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effectLst>
                    <a:glow rad="63500">
                      <a:schemeClr val="bg1">
                        <a:alpha val="40000"/>
                      </a:schemeClr>
                    </a:glow>
                    <a:outerShdw blurRad="63500" sx="102000" sy="102000" algn="ctr" rotWithShape="0">
                      <a:schemeClr val="bg1">
                        <a:alpha val="40000"/>
                      </a:schemeClr>
                    </a:outerShdw>
                  </a:effectLst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논현동</a:t>
              </a:r>
              <a:endParaRPr lang="en-US" altLang="ko-KR" sz="7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effectLst>
                  <a:glow rad="63500">
                    <a:schemeClr val="bg1">
                      <a:alpha val="40000"/>
                    </a:schemeClr>
                  </a:glow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  <a:p>
              <a:pPr algn="ctr"/>
              <a:r>
                <a:rPr lang="ko-KR" altLang="en-US" sz="700" dirty="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effectLst>
                    <a:glow rad="63500">
                      <a:schemeClr val="bg1">
                        <a:alpha val="40000"/>
                      </a:schemeClr>
                    </a:glow>
                    <a:outerShdw blurRad="63500" sx="102000" sy="102000" algn="ctr" rotWithShape="0">
                      <a:schemeClr val="bg1">
                        <a:alpha val="40000"/>
                      </a:schemeClr>
                    </a:outerShdw>
                  </a:effectLst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먹자골목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799E6ABA-225F-4B5A-AEA1-678DFC92C9A6}"/>
                </a:ext>
              </a:extLst>
            </p:cNvPr>
            <p:cNvSpPr txBox="1"/>
            <p:nvPr/>
          </p:nvSpPr>
          <p:spPr>
            <a:xfrm rot="20456295">
              <a:off x="4792360" y="6375307"/>
              <a:ext cx="5360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800" b="1" kern="0" dirty="0" err="1">
                  <a:solidFill>
                    <a:prstClr val="white"/>
                  </a:solidFill>
                  <a:effectLst>
                    <a:glow rad="165100">
                      <a:schemeClr val="accent6">
                        <a:lumMod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논현역</a:t>
              </a:r>
              <a:endParaRPr kumimoji="0" lang="en-US" altLang="ko-KR" sz="800" b="1" i="0" u="none" strike="noStrike" kern="0" cap="none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65100">
                    <a:schemeClr val="accent6">
                      <a:lumMod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F5B2140F-4513-4DA8-828F-71ACA34EA5A2}"/>
                </a:ext>
              </a:extLst>
            </p:cNvPr>
            <p:cNvSpPr txBox="1"/>
            <p:nvPr/>
          </p:nvSpPr>
          <p:spPr>
            <a:xfrm rot="20278693">
              <a:off x="6322922" y="5796974"/>
              <a:ext cx="5360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glow rad="165100">
                      <a:schemeClr val="accent6">
                        <a:lumMod val="5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학동역</a:t>
              </a:r>
              <a:endParaRPr kumimoji="0" lang="en-US" altLang="ko-KR" sz="800" b="1" i="0" u="none" strike="noStrike" kern="0" cap="none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65100">
                    <a:schemeClr val="accent6">
                      <a:lumMod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cxnSp>
          <p:nvCxnSpPr>
            <p:cNvPr id="192" name="직선 화살표 연결선 191">
              <a:extLst>
                <a:ext uri="{FF2B5EF4-FFF2-40B4-BE49-F238E27FC236}">
                  <a16:creationId xmlns:a16="http://schemas.microsoft.com/office/drawing/2014/main" id="{8A150C8D-6E6C-488A-8092-2976D313FD2D}"/>
                </a:ext>
              </a:extLst>
            </p:cNvPr>
            <p:cNvCxnSpPr>
              <a:cxnSpLocks/>
            </p:cNvCxnSpPr>
            <p:nvPr/>
          </p:nvCxnSpPr>
          <p:spPr>
            <a:xfrm>
              <a:off x="6066289" y="5917474"/>
              <a:ext cx="380451" cy="193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화살표 연결선 192">
              <a:extLst>
                <a:ext uri="{FF2B5EF4-FFF2-40B4-BE49-F238E27FC236}">
                  <a16:creationId xmlns:a16="http://schemas.microsoft.com/office/drawing/2014/main" id="{D3CBA61B-DC51-4FE9-A908-2535C4C3BF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81602" y="5951150"/>
              <a:ext cx="803386" cy="4587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16834CB4-DA7D-4A94-9B5D-8FFE5DD47993}"/>
                </a:ext>
              </a:extLst>
            </p:cNvPr>
            <p:cNvSpPr/>
            <p:nvPr/>
          </p:nvSpPr>
          <p:spPr>
            <a:xfrm rot="19945525">
              <a:off x="5431907" y="6071328"/>
              <a:ext cx="443197" cy="112502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450m</a:t>
              </a:r>
              <a:endParaRPr lang="ko-KR" altLang="en-US" sz="800" dirty="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ED02442D-7E7F-4CC3-AD68-F9E2A8AD77F9}"/>
                </a:ext>
              </a:extLst>
            </p:cNvPr>
            <p:cNvSpPr/>
            <p:nvPr/>
          </p:nvSpPr>
          <p:spPr>
            <a:xfrm>
              <a:off x="6141307" y="5981754"/>
              <a:ext cx="434161" cy="112502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372m</a:t>
              </a:r>
              <a:endParaRPr lang="ko-KR" altLang="en-US" sz="800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5665CFD-5641-42B9-B2E8-6A42F461A12C}"/>
              </a:ext>
            </a:extLst>
          </p:cNvPr>
          <p:cNvGrpSpPr/>
          <p:nvPr/>
        </p:nvGrpSpPr>
        <p:grpSpPr>
          <a:xfrm>
            <a:off x="115893" y="3570265"/>
            <a:ext cx="829102" cy="415088"/>
            <a:chOff x="115893" y="3570265"/>
            <a:chExt cx="829102" cy="415088"/>
          </a:xfrm>
        </p:grpSpPr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A683DD92-4FE4-4581-951E-860BCD761562}"/>
                </a:ext>
              </a:extLst>
            </p:cNvPr>
            <p:cNvSpPr/>
            <p:nvPr/>
          </p:nvSpPr>
          <p:spPr>
            <a:xfrm>
              <a:off x="115893" y="3570265"/>
              <a:ext cx="767484" cy="4150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B6C7BBAE-8F37-41B7-A311-68F5A246AF3F}"/>
                </a:ext>
              </a:extLst>
            </p:cNvPr>
            <p:cNvSpPr/>
            <p:nvPr/>
          </p:nvSpPr>
          <p:spPr>
            <a:xfrm>
              <a:off x="170379" y="3628363"/>
              <a:ext cx="138329" cy="138166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00" spc="-65" dirty="0"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22F86797-B51A-4937-8ABE-AD77BD20668C}"/>
                </a:ext>
              </a:extLst>
            </p:cNvPr>
            <p:cNvSpPr txBox="1"/>
            <p:nvPr/>
          </p:nvSpPr>
          <p:spPr>
            <a:xfrm>
              <a:off x="227974" y="3586831"/>
              <a:ext cx="46595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APT</a:t>
              </a:r>
              <a:endParaRPr lang="ko-KR" altLang="en-US" sz="800" b="1" dirty="0"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05ACC0E3-C9DF-4141-ABCA-BCA3F44D8018}"/>
                </a:ext>
              </a:extLst>
            </p:cNvPr>
            <p:cNvSpPr/>
            <p:nvPr/>
          </p:nvSpPr>
          <p:spPr>
            <a:xfrm>
              <a:off x="170377" y="3806858"/>
              <a:ext cx="138329" cy="138166"/>
            </a:xfrm>
            <a:prstGeom prst="ellipse">
              <a:avLst/>
            </a:prstGeom>
            <a:solidFill>
              <a:srgbClr val="33CCC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00" spc="-65" dirty="0"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7750D340-1A04-4748-9386-CFD575E539DA}"/>
                </a:ext>
              </a:extLst>
            </p:cNvPr>
            <p:cNvSpPr txBox="1"/>
            <p:nvPr/>
          </p:nvSpPr>
          <p:spPr>
            <a:xfrm>
              <a:off x="236492" y="3762097"/>
              <a:ext cx="70850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도</a:t>
              </a:r>
              <a:r>
                <a:rPr lang="en-US" altLang="ko-KR" sz="800" b="1" dirty="0"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.</a:t>
              </a:r>
              <a:r>
                <a:rPr lang="ko-KR" altLang="en-US" sz="800" b="1" dirty="0"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생 </a:t>
              </a:r>
              <a:r>
                <a:rPr lang="en-US" altLang="ko-KR" sz="800" b="1" dirty="0"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/ O.T</a:t>
              </a:r>
              <a:endParaRPr lang="ko-KR" altLang="en-US" sz="800" b="1" dirty="0"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graphicFrame>
        <p:nvGraphicFramePr>
          <p:cNvPr id="203" name="표 202">
            <a:extLst>
              <a:ext uri="{FF2B5EF4-FFF2-40B4-BE49-F238E27FC236}">
                <a16:creationId xmlns:a16="http://schemas.microsoft.com/office/drawing/2014/main" id="{D3479333-D9AD-4B43-9E7D-46B1A1896A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69853"/>
              </p:ext>
            </p:extLst>
          </p:nvPr>
        </p:nvGraphicFramePr>
        <p:xfrm>
          <a:off x="114456" y="9181153"/>
          <a:ext cx="6620824" cy="440055"/>
        </p:xfrm>
        <a:graphic>
          <a:graphicData uri="http://schemas.openxmlformats.org/drawingml/2006/table">
            <a:tbl>
              <a:tblPr firstRow="1" bandRow="1"/>
              <a:tblGrid>
                <a:gridCol w="304644">
                  <a:extLst>
                    <a:ext uri="{9D8B030D-6E8A-4147-A177-3AD203B41FA5}">
                      <a16:colId xmlns:a16="http://schemas.microsoft.com/office/drawing/2014/main" val="2641992177"/>
                    </a:ext>
                  </a:extLst>
                </a:gridCol>
                <a:gridCol w="1098550">
                  <a:extLst>
                    <a:ext uri="{9D8B030D-6E8A-4147-A177-3AD203B41FA5}">
                      <a16:colId xmlns:a16="http://schemas.microsoft.com/office/drawing/2014/main" val="2143086548"/>
                    </a:ext>
                  </a:extLst>
                </a:gridCol>
                <a:gridCol w="869605">
                  <a:extLst>
                    <a:ext uri="{9D8B030D-6E8A-4147-A177-3AD203B41FA5}">
                      <a16:colId xmlns:a16="http://schemas.microsoft.com/office/drawing/2014/main" val="2049958420"/>
                    </a:ext>
                  </a:extLst>
                </a:gridCol>
                <a:gridCol w="869605">
                  <a:extLst>
                    <a:ext uri="{9D8B030D-6E8A-4147-A177-3AD203B41FA5}">
                      <a16:colId xmlns:a16="http://schemas.microsoft.com/office/drawing/2014/main" val="2192883453"/>
                    </a:ext>
                  </a:extLst>
                </a:gridCol>
                <a:gridCol w="869605">
                  <a:extLst>
                    <a:ext uri="{9D8B030D-6E8A-4147-A177-3AD203B41FA5}">
                      <a16:colId xmlns:a16="http://schemas.microsoft.com/office/drawing/2014/main" val="4007615895"/>
                    </a:ext>
                  </a:extLst>
                </a:gridCol>
                <a:gridCol w="869605">
                  <a:extLst>
                    <a:ext uri="{9D8B030D-6E8A-4147-A177-3AD203B41FA5}">
                      <a16:colId xmlns:a16="http://schemas.microsoft.com/office/drawing/2014/main" val="664690282"/>
                    </a:ext>
                  </a:extLst>
                </a:gridCol>
                <a:gridCol w="869605">
                  <a:extLst>
                    <a:ext uri="{9D8B030D-6E8A-4147-A177-3AD203B41FA5}">
                      <a16:colId xmlns:a16="http://schemas.microsoft.com/office/drawing/2014/main" val="277978821"/>
                    </a:ext>
                  </a:extLst>
                </a:gridCol>
                <a:gridCol w="869605">
                  <a:extLst>
                    <a:ext uri="{9D8B030D-6E8A-4147-A177-3AD203B41FA5}">
                      <a16:colId xmlns:a16="http://schemas.microsoft.com/office/drawing/2014/main" val="2055424643"/>
                    </a:ext>
                  </a:extLst>
                </a:gridCol>
              </a:tblGrid>
              <a:tr h="139518"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1pPr>
                      <a:lvl2pPr marL="3429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2pPr>
                      <a:lvl3pPr marL="6858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3pPr>
                      <a:lvl4pPr marL="10287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4pPr>
                      <a:lvl5pPr marL="13716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5pPr>
                      <a:lvl6pPr marL="17145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6pPr>
                      <a:lvl7pPr marL="20574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7pPr>
                      <a:lvl8pPr marL="24003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8pPr>
                      <a:lvl9pPr marL="27432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9pPr>
                    </a:lstStyle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APT</a:t>
                      </a:r>
                      <a:endParaRPr lang="ko-KR" altLang="en-US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1pPr>
                      <a:lvl2pPr marL="3429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2pPr>
                      <a:lvl3pPr marL="6858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3pPr>
                      <a:lvl4pPr marL="10287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4pPr>
                      <a:lvl5pPr marL="13716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5pPr>
                      <a:lvl6pPr marL="17145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6pPr>
                      <a:lvl7pPr marL="20574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7pPr>
                      <a:lvl8pPr marL="24003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8pPr>
                      <a:lvl9pPr marL="27432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9pPr>
                    </a:lstStyle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 err="1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단지명</a:t>
                      </a:r>
                      <a:endParaRPr lang="ko-KR" altLang="en-US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1pPr>
                      <a:lvl2pPr marL="3429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2pPr>
                      <a:lvl3pPr marL="6858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3pPr>
                      <a:lvl4pPr marL="10287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4pPr>
                      <a:lvl5pPr marL="13716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5pPr>
                      <a:lvl6pPr marL="17145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6pPr>
                      <a:lvl7pPr marL="20574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7pPr>
                      <a:lvl8pPr marL="24003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8pPr>
                      <a:lvl9pPr marL="27432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9pPr>
                    </a:lstStyle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입주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1pPr>
                      <a:lvl2pPr marL="3429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2pPr>
                      <a:lvl3pPr marL="6858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3pPr>
                      <a:lvl4pPr marL="10287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4pPr>
                      <a:lvl5pPr marL="13716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5pPr>
                      <a:lvl6pPr marL="17145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6pPr>
                      <a:lvl7pPr marL="20574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7pPr>
                      <a:lvl8pPr marL="24003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8pPr>
                      <a:lvl9pPr marL="27432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9pPr>
                    </a:lstStyle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 err="1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세대수</a:t>
                      </a:r>
                      <a:endParaRPr lang="ko-KR" altLang="en-US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1pPr>
                      <a:lvl2pPr marL="3429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2pPr>
                      <a:lvl3pPr marL="6858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3pPr>
                      <a:lvl4pPr marL="10287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4pPr>
                      <a:lvl5pPr marL="13716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5pPr>
                      <a:lvl6pPr marL="17145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6pPr>
                      <a:lvl7pPr marL="20574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7pPr>
                      <a:lvl8pPr marL="24003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8pPr>
                      <a:lvl9pPr marL="27432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9pPr>
                    </a:lstStyle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공급평형</a:t>
                      </a:r>
                      <a:endParaRPr lang="en-US" altLang="ko-KR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1pPr>
                      <a:lvl2pPr marL="3429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2pPr>
                      <a:lvl3pPr marL="6858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3pPr>
                      <a:lvl4pPr marL="10287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4pPr>
                      <a:lvl5pPr marL="13716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5pPr>
                      <a:lvl6pPr marL="17145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6pPr>
                      <a:lvl7pPr marL="20574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7pPr>
                      <a:lvl8pPr marL="24003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8pPr>
                      <a:lvl9pPr marL="27432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9pPr>
                    </a:lstStyle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매매시세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1pPr>
                      <a:lvl2pPr marL="3429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2pPr>
                      <a:lvl3pPr marL="6858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3pPr>
                      <a:lvl4pPr marL="10287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4pPr>
                      <a:lvl5pPr marL="13716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5pPr>
                      <a:lvl6pPr marL="17145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6pPr>
                      <a:lvl7pPr marL="20574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7pPr>
                      <a:lvl8pPr marL="24003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8pPr>
                      <a:lvl9pPr marL="27432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9pPr>
                    </a:lstStyle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 err="1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공급평당가</a:t>
                      </a:r>
                      <a:endParaRPr lang="ko-KR" altLang="en-US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비고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196956"/>
                  </a:ext>
                </a:extLst>
              </a:tr>
              <a:tr h="139518"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900" b="0" i="0" u="none" strike="noStrike" spc="-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아이파크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20.08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194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20.87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130,000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6,229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endParaRPr lang="en-US" altLang="ko-KR" sz="900" b="1" i="0" u="none" strike="noStrike" kern="1200" dirty="0">
                        <a:solidFill>
                          <a:schemeClr val="tx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822333"/>
                  </a:ext>
                </a:extLst>
              </a:tr>
              <a:tr h="139518"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900" b="0" i="0" u="none" strike="noStrike" spc="-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 err="1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삼성센트럴아이파크</a:t>
                      </a:r>
                      <a:endParaRPr lang="ko-KR" altLang="en-US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18.03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416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25.88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270,000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10,434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9812499"/>
                  </a:ext>
                </a:extLst>
              </a:tr>
            </a:tbl>
          </a:graphicData>
        </a:graphic>
      </p:graphicFrame>
      <p:sp>
        <p:nvSpPr>
          <p:cNvPr id="95" name="타원 94">
            <a:extLst>
              <a:ext uri="{FF2B5EF4-FFF2-40B4-BE49-F238E27FC236}">
                <a16:creationId xmlns:a16="http://schemas.microsoft.com/office/drawing/2014/main" id="{43A2092E-F469-4F17-B737-CC7EFA5F2055}"/>
              </a:ext>
            </a:extLst>
          </p:cNvPr>
          <p:cNvSpPr/>
          <p:nvPr/>
        </p:nvSpPr>
        <p:spPr>
          <a:xfrm>
            <a:off x="1271137" y="6466160"/>
            <a:ext cx="197766" cy="197766"/>
          </a:xfrm>
          <a:prstGeom prst="ellipse">
            <a:avLst/>
          </a:prstGeom>
          <a:solidFill>
            <a:srgbClr val="33CC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spc="-65" dirty="0"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7</a:t>
            </a:r>
            <a:endParaRPr lang="ko-KR" altLang="en-US" sz="1000" spc="-65" dirty="0"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C70A5034-C194-4051-B34D-9237B8E23CBB}"/>
              </a:ext>
            </a:extLst>
          </p:cNvPr>
          <p:cNvSpPr/>
          <p:nvPr/>
        </p:nvSpPr>
        <p:spPr>
          <a:xfrm rot="1733966">
            <a:off x="1079427" y="6317470"/>
            <a:ext cx="188447" cy="370710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A6770D1-BFAA-46A3-A49D-35186EBD27CA}"/>
              </a:ext>
            </a:extLst>
          </p:cNvPr>
          <p:cNvSpPr txBox="1"/>
          <p:nvPr/>
        </p:nvSpPr>
        <p:spPr>
          <a:xfrm>
            <a:off x="967199" y="6314077"/>
            <a:ext cx="55143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 extrusionH="50800" contourW="25400">
              <a:bevelT w="0" h="127000"/>
              <a:bevelB w="50800" h="50800"/>
              <a:contourClr>
                <a:schemeClr val="tx1"/>
              </a:contourClr>
            </a:sp3d>
          </a:bodyPr>
          <a:lstStyle/>
          <a:p>
            <a:pPr algn="ctr"/>
            <a:r>
              <a:rPr lang="ko-KR" altLang="en-US" sz="900" dirty="0">
                <a:pattFill prst="pct5">
                  <a:fgClr>
                    <a:prstClr val="white"/>
                  </a:fgClr>
                  <a:bgClr>
                    <a:schemeClr val="bg1"/>
                  </a:bgClr>
                </a:pattFill>
                <a:latin typeface="Rix모던고딕 B" pitchFamily="18" charset="-127"/>
                <a:ea typeface="Rix모던고딕 B" pitchFamily="18" charset="-127"/>
              </a:rPr>
              <a:t>강남역 인근</a:t>
            </a:r>
            <a:endParaRPr lang="en-US" altLang="ko-KR" sz="900" dirty="0">
              <a:pattFill prst="pct5">
                <a:fgClr>
                  <a:prstClr val="white"/>
                </a:fgClr>
                <a:bgClr>
                  <a:schemeClr val="bg1"/>
                </a:bgClr>
              </a:pattFill>
              <a:latin typeface="Rix모던고딕 B" pitchFamily="18" charset="-127"/>
              <a:ea typeface="Rix모던고딕 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3589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B993A7-B2A3-45F3-95AC-8CAD52D97624}"/>
              </a:ext>
            </a:extLst>
          </p:cNvPr>
          <p:cNvSpPr txBox="1"/>
          <p:nvPr/>
        </p:nvSpPr>
        <p:spPr>
          <a:xfrm>
            <a:off x="22860" y="667004"/>
            <a:ext cx="2574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4. </a:t>
            </a:r>
            <a:r>
              <a:rPr lang="ko-KR" altLang="en-US" sz="12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근린생활시설</a:t>
            </a:r>
            <a:r>
              <a:rPr lang="en-US" altLang="ko-KR" sz="12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(1</a:t>
            </a:r>
            <a:r>
              <a:rPr lang="ko-KR" altLang="en-US" sz="12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층 기준</a:t>
            </a:r>
            <a:r>
              <a:rPr lang="en-US" altLang="ko-KR" sz="12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endParaRPr lang="ko-KR" altLang="en-US" sz="12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5844773F-BDE0-47AF-B0C6-2403C3FE7052}"/>
              </a:ext>
            </a:extLst>
          </p:cNvPr>
          <p:cNvGrpSpPr/>
          <p:nvPr/>
        </p:nvGrpSpPr>
        <p:grpSpPr>
          <a:xfrm>
            <a:off x="2455701" y="6390499"/>
            <a:ext cx="1889448" cy="218954"/>
            <a:chOff x="33667" y="1831660"/>
            <a:chExt cx="4757569" cy="324001"/>
          </a:xfrm>
        </p:grpSpPr>
        <p:sp>
          <p:nvSpPr>
            <p:cNvPr id="109" name="모서리가 둥근 직사각형 27">
              <a:extLst>
                <a:ext uri="{FF2B5EF4-FFF2-40B4-BE49-F238E27FC236}">
                  <a16:creationId xmlns:a16="http://schemas.microsoft.com/office/drawing/2014/main" id="{26CDAA28-BB36-4792-BE6F-E4423F6DE055}"/>
                </a:ext>
              </a:extLst>
            </p:cNvPr>
            <p:cNvSpPr/>
            <p:nvPr/>
          </p:nvSpPr>
          <p:spPr>
            <a:xfrm>
              <a:off x="254271" y="1831660"/>
              <a:ext cx="4317729" cy="324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/>
            <a:p>
              <a:pPr lvl="0" algn="ctr" defTabSz="914400" latinLnBrk="1">
                <a:defRPr/>
              </a:pPr>
              <a:r>
                <a:rPr lang="ko-KR" altLang="en-US" sz="1200">
                  <a:ln>
                    <a:solidFill>
                      <a:prstClr val="white"/>
                    </a:solidFill>
                  </a:ln>
                  <a:solidFill>
                    <a:prstClr val="white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수익률환원법</a:t>
              </a:r>
              <a:endParaRPr lang="ko-KR" altLang="en-US" sz="120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110" name="이등변 삼각형 109">
              <a:extLst>
                <a:ext uri="{FF2B5EF4-FFF2-40B4-BE49-F238E27FC236}">
                  <a16:creationId xmlns:a16="http://schemas.microsoft.com/office/drawing/2014/main" id="{499EAC33-87F2-459A-83C7-B79BF9736C63}"/>
                </a:ext>
              </a:extLst>
            </p:cNvPr>
            <p:cNvSpPr/>
            <p:nvPr/>
          </p:nvSpPr>
          <p:spPr>
            <a:xfrm rot="5400000">
              <a:off x="4519617" y="1884042"/>
              <a:ext cx="324001" cy="219237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111" name="이등변 삼각형 110">
              <a:extLst>
                <a:ext uri="{FF2B5EF4-FFF2-40B4-BE49-F238E27FC236}">
                  <a16:creationId xmlns:a16="http://schemas.microsoft.com/office/drawing/2014/main" id="{D6B1363D-CA6C-41E2-853F-993FE8F851D1}"/>
                </a:ext>
              </a:extLst>
            </p:cNvPr>
            <p:cNvSpPr/>
            <p:nvPr/>
          </p:nvSpPr>
          <p:spPr>
            <a:xfrm rot="16200000">
              <a:off x="-18715" y="1884042"/>
              <a:ext cx="324001" cy="219237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C5684E73-AA47-42EB-A0C1-631447A4D208}"/>
              </a:ext>
            </a:extLst>
          </p:cNvPr>
          <p:cNvSpPr txBox="1"/>
          <p:nvPr/>
        </p:nvSpPr>
        <p:spPr>
          <a:xfrm>
            <a:off x="236492" y="65531"/>
            <a:ext cx="6500210" cy="51552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300"/>
              </a:spcBef>
              <a:defRPr/>
            </a:pPr>
            <a:r>
              <a:rPr lang="ko-KR" altLang="en-US" sz="20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/>
                    </a:gs>
                  </a:gsLst>
                  <a:lin ang="5400000" scaled="1"/>
                </a:gra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서울특별시 강남구 논현동 도시형생활주택 </a:t>
            </a:r>
            <a:r>
              <a:rPr lang="en-US" altLang="ko-KR" sz="20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/>
                    </a:gs>
                  </a:gsLst>
                  <a:lin ang="5400000" scaled="1"/>
                </a:gra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PJT </a:t>
            </a:r>
            <a:r>
              <a:rPr lang="ko-KR" altLang="en-US" sz="20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/>
                    </a:gs>
                  </a:gsLst>
                  <a:lin ang="5400000" scaled="1"/>
                </a:gra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적정가격 검토</a:t>
            </a:r>
            <a:endParaRPr lang="en-US" altLang="ko-KR" sz="1100" spc="-10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1"/>
              </a:gra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>
              <a:spcBef>
                <a:spcPts val="300"/>
              </a:spcBef>
              <a:defRPr/>
            </a:pPr>
            <a:r>
              <a:rPr lang="en-US" altLang="ko-KR" sz="1050" spc="-1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/>
                    </a:gs>
                  </a:gsLst>
                  <a:lin ang="5400000" scaled="1"/>
                </a:gra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2022. 01. 1</a:t>
            </a:r>
            <a:r>
              <a:rPr lang="en-US" altLang="ko-KR" sz="1050" spc="-1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/>
                    </a:gs>
                  </a:gsLst>
                  <a:lin ang="5400000" scaled="1"/>
                </a:gra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9 </a:t>
            </a:r>
            <a:r>
              <a:rPr lang="en-US" altLang="ko-KR" sz="1050" spc="-1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/>
                    </a:gs>
                  </a:gsLst>
                  <a:lin ang="5400000" scaled="1"/>
                </a:gra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050" spc="-1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/>
                    </a:gs>
                  </a:gsLst>
                  <a:lin ang="5400000" scaled="1"/>
                </a:gra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화</a:t>
            </a:r>
            <a:r>
              <a:rPr lang="en-US" altLang="ko-KR" sz="1050" spc="-1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/>
                    </a:gs>
                  </a:gsLst>
                  <a:lin ang="5400000" scaled="1"/>
                </a:gra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050" spc="-1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/>
                  </a:gs>
                </a:gsLst>
                <a:lin ang="5400000" scaled="1"/>
              </a:gra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aphicFrame>
        <p:nvGraphicFramePr>
          <p:cNvPr id="42" name="표 5">
            <a:extLst>
              <a:ext uri="{FF2B5EF4-FFF2-40B4-BE49-F238E27FC236}">
                <a16:creationId xmlns:a16="http://schemas.microsoft.com/office/drawing/2014/main" id="{884B07D7-AECD-4A52-AD9A-39C83213A5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438316"/>
              </p:ext>
            </p:extLst>
          </p:nvPr>
        </p:nvGraphicFramePr>
        <p:xfrm>
          <a:off x="118946" y="4244153"/>
          <a:ext cx="6620107" cy="2040742"/>
        </p:xfrm>
        <a:graphic>
          <a:graphicData uri="http://schemas.openxmlformats.org/drawingml/2006/table">
            <a:tbl>
              <a:tblPr firstRow="1" bandRow="1"/>
              <a:tblGrid>
                <a:gridCol w="204027">
                  <a:extLst>
                    <a:ext uri="{9D8B030D-6E8A-4147-A177-3AD203B41FA5}">
                      <a16:colId xmlns:a16="http://schemas.microsoft.com/office/drawing/2014/main" val="1790711270"/>
                    </a:ext>
                  </a:extLst>
                </a:gridCol>
                <a:gridCol w="823087">
                  <a:extLst>
                    <a:ext uri="{9D8B030D-6E8A-4147-A177-3AD203B41FA5}">
                      <a16:colId xmlns:a16="http://schemas.microsoft.com/office/drawing/2014/main" val="3198431166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717966086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619659345"/>
                    </a:ext>
                  </a:extLst>
                </a:gridCol>
                <a:gridCol w="670560">
                  <a:extLst>
                    <a:ext uri="{9D8B030D-6E8A-4147-A177-3AD203B41FA5}">
                      <a16:colId xmlns:a16="http://schemas.microsoft.com/office/drawing/2014/main" val="2766226577"/>
                    </a:ext>
                  </a:extLst>
                </a:gridCol>
                <a:gridCol w="858203">
                  <a:extLst>
                    <a:ext uri="{9D8B030D-6E8A-4147-A177-3AD203B41FA5}">
                      <a16:colId xmlns:a16="http://schemas.microsoft.com/office/drawing/2014/main" val="736105294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3333051793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3878502603"/>
                    </a:ext>
                  </a:extLst>
                </a:gridCol>
                <a:gridCol w="442913">
                  <a:extLst>
                    <a:ext uri="{9D8B030D-6E8A-4147-A177-3AD203B41FA5}">
                      <a16:colId xmlns:a16="http://schemas.microsoft.com/office/drawing/2014/main" val="3303524816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460359202"/>
                    </a:ext>
                  </a:extLst>
                </a:gridCol>
                <a:gridCol w="460054">
                  <a:extLst>
                    <a:ext uri="{9D8B030D-6E8A-4147-A177-3AD203B41FA5}">
                      <a16:colId xmlns:a16="http://schemas.microsoft.com/office/drawing/2014/main" val="1016617720"/>
                    </a:ext>
                  </a:extLst>
                </a:gridCol>
                <a:gridCol w="975275">
                  <a:extLst>
                    <a:ext uri="{9D8B030D-6E8A-4147-A177-3AD203B41FA5}">
                      <a16:colId xmlns:a16="http://schemas.microsoft.com/office/drawing/2014/main" val="3547844248"/>
                    </a:ext>
                  </a:extLst>
                </a:gridCol>
              </a:tblGrid>
              <a:tr h="149254"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1pPr>
                      <a:lvl2pPr marL="3429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2pPr>
                      <a:lvl3pPr marL="6858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3pPr>
                      <a:lvl4pPr marL="10287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4pPr>
                      <a:lvl5pPr marL="13716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5pPr>
                      <a:lvl6pPr marL="17145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6pPr>
                      <a:lvl7pPr marL="20574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7pPr>
                      <a:lvl8pPr marL="24003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8pPr>
                      <a:lvl9pPr marL="27432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9pPr>
                    </a:lstStyle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No.</a:t>
                      </a:r>
                      <a:endParaRPr lang="ko-KR" altLang="en-US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1pPr>
                      <a:lvl2pPr marL="3429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2pPr>
                      <a:lvl3pPr marL="6858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3pPr>
                      <a:lvl4pPr marL="10287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4pPr>
                      <a:lvl5pPr marL="13716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5pPr>
                      <a:lvl6pPr marL="17145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6pPr>
                      <a:lvl7pPr marL="20574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7pPr>
                      <a:lvl8pPr marL="24003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8pPr>
                      <a:lvl9pPr marL="27432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9pPr>
                    </a:lstStyle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 err="1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단지명</a:t>
                      </a:r>
                      <a:endParaRPr lang="ko-KR" altLang="en-US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1pPr>
                      <a:lvl2pPr marL="3429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2pPr>
                      <a:lvl3pPr marL="6858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3pPr>
                      <a:lvl4pPr marL="10287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4pPr>
                      <a:lvl5pPr marL="13716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5pPr>
                      <a:lvl6pPr marL="17145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6pPr>
                      <a:lvl7pPr marL="20574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7pPr>
                      <a:lvl8pPr marL="24003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8pPr>
                      <a:lvl9pPr marL="27432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9pPr>
                    </a:lstStyle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입주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1pPr>
                      <a:lvl2pPr marL="3429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2pPr>
                      <a:lvl3pPr marL="6858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3pPr>
                      <a:lvl4pPr marL="10287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4pPr>
                      <a:lvl5pPr marL="13716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5pPr>
                      <a:lvl6pPr marL="17145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6pPr>
                      <a:lvl7pPr marL="20574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7pPr>
                      <a:lvl8pPr marL="24003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8pPr>
                      <a:lvl9pPr marL="27432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9pPr>
                    </a:lstStyle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</a:t>
                      </a:r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층 전용면적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1pPr>
                      <a:lvl2pPr marL="3429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2pPr>
                      <a:lvl3pPr marL="6858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3pPr>
                      <a:lvl4pPr marL="10287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4pPr>
                      <a:lvl5pPr marL="13716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5pPr>
                      <a:lvl6pPr marL="17145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6pPr>
                      <a:lvl7pPr marL="20574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7pPr>
                      <a:lvl8pPr marL="24003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8pPr>
                      <a:lvl9pPr marL="27432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9pPr>
                    </a:lstStyle>
                    <a:p>
                      <a:pPr marL="0" algn="ctr" defTabSz="6858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 err="1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전용평당가</a:t>
                      </a:r>
                      <a:endParaRPr lang="ko-KR" altLang="en-US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1pPr>
                      <a:lvl2pPr marL="3429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2pPr>
                      <a:lvl3pPr marL="6858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3pPr>
                      <a:lvl4pPr marL="10287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4pPr>
                      <a:lvl5pPr marL="13716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5pPr>
                      <a:lvl6pPr marL="17145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6pPr>
                      <a:lvl7pPr marL="20574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7pPr>
                      <a:lvl8pPr marL="24003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8pPr>
                      <a:lvl9pPr marL="27432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9pPr>
                    </a:lstStyle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보증금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1pPr>
                      <a:lvl2pPr marL="3429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2pPr>
                      <a:lvl3pPr marL="6858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3pPr>
                      <a:lvl4pPr marL="10287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4pPr>
                      <a:lvl5pPr marL="13716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5pPr>
                      <a:lvl6pPr marL="17145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6pPr>
                      <a:lvl7pPr marL="20574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7pPr>
                      <a:lvl8pPr marL="24003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8pPr>
                      <a:lvl9pPr marL="27432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9pPr>
                    </a:lstStyle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월세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 err="1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평당월세</a:t>
                      </a:r>
                      <a:endParaRPr lang="ko-KR" altLang="en-US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수익률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 err="1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분양률</a:t>
                      </a:r>
                      <a:endParaRPr lang="ko-KR" altLang="en-US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비고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57862"/>
                  </a:ext>
                </a:extLst>
              </a:tr>
              <a:tr h="157852"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900" b="0" i="0" u="none" strike="noStrike" spc="-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①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 err="1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캐스케이드</a:t>
                      </a:r>
                      <a:endParaRPr lang="ko-KR" altLang="en-US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23.02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169.02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평균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@28,636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마스터리스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5</a:t>
                      </a:r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년</a:t>
                      </a:r>
                      <a:endParaRPr lang="en-US" altLang="ko-KR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687237"/>
                  </a:ext>
                </a:extLst>
              </a:tr>
              <a:tr h="157852"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900" b="0" i="0" u="none" strike="noStrike" spc="-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②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 err="1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멀버리힐스</a:t>
                      </a:r>
                      <a:endParaRPr lang="ko-KR" altLang="en-US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21.11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276.04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평균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@25,318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65%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5715314"/>
                  </a:ext>
                </a:extLst>
              </a:tr>
              <a:tr h="288816"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900" b="0" i="0" u="none" strike="noStrike" spc="-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③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 err="1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펜트힐논현</a:t>
                      </a:r>
                      <a:endParaRPr lang="ko-KR" altLang="en-US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21.08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245.15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평균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@15,767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38%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초기 </a:t>
                      </a:r>
                      <a:r>
                        <a:rPr lang="ko-KR" altLang="en-US" sz="900" b="0" i="0" u="none" strike="noStrike" kern="1200" dirty="0" err="1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분양률</a:t>
                      </a:r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저조 →마스터리스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5</a:t>
                      </a:r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년</a:t>
                      </a:r>
                      <a:endParaRPr lang="en-US" altLang="ko-KR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2707447"/>
                  </a:ext>
                </a:extLst>
              </a:tr>
              <a:tr h="18200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spc="-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④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 err="1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원에디션</a:t>
                      </a:r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강남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미정</a:t>
                      </a:r>
                      <a:endParaRPr lang="en-US" altLang="ko-KR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평균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@10,000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4671999"/>
                  </a:ext>
                </a:extLst>
              </a:tr>
              <a:tr h="157852"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1pPr>
                      <a:lvl2pPr marL="3429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2pPr>
                      <a:lvl3pPr marL="6858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3pPr>
                      <a:lvl4pPr marL="10287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4pPr>
                      <a:lvl5pPr marL="13716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5pPr>
                      <a:lvl6pPr marL="17145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6pPr>
                      <a:lvl7pPr marL="20574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7pPr>
                      <a:lvl8pPr marL="24003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8pPr>
                      <a:lvl9pPr marL="27432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9pPr>
                    </a:lstStyle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No.</a:t>
                      </a:r>
                      <a:endParaRPr lang="ko-KR" altLang="en-US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1pPr>
                      <a:lvl2pPr marL="3429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2pPr>
                      <a:lvl3pPr marL="6858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3pPr>
                      <a:lvl4pPr marL="10287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4pPr>
                      <a:lvl5pPr marL="13716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5pPr>
                      <a:lvl6pPr marL="17145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6pPr>
                      <a:lvl7pPr marL="20574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7pPr>
                      <a:lvl8pPr marL="24003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8pPr>
                      <a:lvl9pPr marL="27432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9pPr>
                    </a:lstStyle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 err="1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단지명</a:t>
                      </a:r>
                      <a:endParaRPr lang="ko-KR" altLang="en-US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1pPr>
                      <a:lvl2pPr marL="3429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2pPr>
                      <a:lvl3pPr marL="6858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3pPr>
                      <a:lvl4pPr marL="10287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4pPr>
                      <a:lvl5pPr marL="13716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5pPr>
                      <a:lvl6pPr marL="17145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6pPr>
                      <a:lvl7pPr marL="20574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7pPr>
                      <a:lvl8pPr marL="24003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8pPr>
                      <a:lvl9pPr marL="27432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9pPr>
                    </a:lstStyle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입주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1pPr>
                      <a:lvl2pPr marL="3429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2pPr>
                      <a:lvl3pPr marL="6858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3pPr>
                      <a:lvl4pPr marL="10287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4pPr>
                      <a:lvl5pPr marL="13716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5pPr>
                      <a:lvl6pPr marL="17145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6pPr>
                      <a:lvl7pPr marL="20574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7pPr>
                      <a:lvl8pPr marL="24003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8pPr>
                      <a:lvl9pPr marL="27432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9pPr>
                    </a:lstStyle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전용평형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1pPr>
                      <a:lvl2pPr marL="3429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2pPr>
                      <a:lvl3pPr marL="6858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3pPr>
                      <a:lvl4pPr marL="10287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4pPr>
                      <a:lvl5pPr marL="13716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5pPr>
                      <a:lvl6pPr marL="17145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6pPr>
                      <a:lvl7pPr marL="20574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7pPr>
                      <a:lvl8pPr marL="24003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8pPr>
                      <a:lvl9pPr marL="27432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9pPr>
                    </a:lstStyle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분양가</a:t>
                      </a:r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매매가</a:t>
                      </a:r>
                      <a:endParaRPr lang="en-US" altLang="ko-KR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 err="1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전용평당가</a:t>
                      </a:r>
                      <a:endParaRPr lang="ko-KR" altLang="en-US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1pPr>
                      <a:lvl2pPr marL="3429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2pPr>
                      <a:lvl3pPr marL="6858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3pPr>
                      <a:lvl4pPr marL="10287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4pPr>
                      <a:lvl5pPr marL="13716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5pPr>
                      <a:lvl6pPr marL="17145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6pPr>
                      <a:lvl7pPr marL="20574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7pPr>
                      <a:lvl8pPr marL="24003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8pPr>
                      <a:lvl9pPr marL="27432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9pPr>
                    </a:lstStyle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보증금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1pPr>
                      <a:lvl2pPr marL="3429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2pPr>
                      <a:lvl3pPr marL="6858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3pPr>
                      <a:lvl4pPr marL="10287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4pPr>
                      <a:lvl5pPr marL="13716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5pPr>
                      <a:lvl6pPr marL="17145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6pPr>
                      <a:lvl7pPr marL="20574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7pPr>
                      <a:lvl8pPr marL="24003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8pPr>
                      <a:lvl9pPr marL="27432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Rix모던고딕 B"/>
                          <a:ea typeface="Rix모던고딕 B"/>
                        </a:defRPr>
                      </a:lvl9pPr>
                    </a:lstStyle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월세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 err="1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평당월세</a:t>
                      </a:r>
                      <a:endParaRPr lang="ko-KR" altLang="en-US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수익률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비고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비고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213530"/>
                  </a:ext>
                </a:extLst>
              </a:tr>
              <a:tr h="1578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spc="-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⑤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DBDB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논현동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52-3</a:t>
                      </a:r>
                      <a:endParaRPr lang="ko-KR" altLang="en-US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DBDB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20.09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19.00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10,000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1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450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1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endParaRPr lang="en-US" altLang="ko-KR" sz="900" b="1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endParaRPr lang="en-US" altLang="ko-KR" sz="900" b="1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endParaRPr lang="en-US" altLang="ko-KR" sz="900" b="1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205780"/>
                  </a:ext>
                </a:extLst>
              </a:tr>
              <a:tr h="1578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spc="-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⑥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DBDB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 err="1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학동역</a:t>
                      </a:r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CL</a:t>
                      </a:r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타워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DBDB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18.10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34.46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525,000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@15,235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1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1,500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1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1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3.6%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30%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할인 분양</a:t>
                      </a:r>
                      <a:endParaRPr lang="en-US" altLang="ko-KR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30%</a:t>
                      </a:r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할인</a:t>
                      </a:r>
                      <a:endParaRPr lang="en-US" altLang="ko-KR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6081047"/>
                  </a:ext>
                </a:extLst>
              </a:tr>
              <a:tr h="1578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spc="-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⑦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DBDB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3rd</a:t>
                      </a:r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빌딩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DBDB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06.07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36.62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30,000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1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1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endParaRPr lang="en-US" altLang="ko-KR" sz="900" b="1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endParaRPr lang="en-US" altLang="ko-KR" sz="900" b="1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endParaRPr lang="en-US" altLang="ko-KR" sz="900" b="1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865105"/>
                  </a:ext>
                </a:extLst>
              </a:tr>
              <a:tr h="1578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spc="-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⑧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DBDB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아르누보</a:t>
                      </a:r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3</a:t>
                      </a:r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DBDB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05.03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13.67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95,000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@6,950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10,000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1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1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1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3.5%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endParaRPr lang="en-US" altLang="ko-KR" sz="900" b="1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endParaRPr lang="en-US" altLang="ko-KR" sz="900" b="1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60758"/>
                  </a:ext>
                </a:extLst>
              </a:tr>
              <a:tr h="1578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spc="-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⑨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DBDB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 err="1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삼익악기빌딩</a:t>
                      </a:r>
                      <a:endParaRPr lang="ko-KR" altLang="en-US" sz="900" b="0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DBDB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95.02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121.00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40,000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1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2,600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1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endParaRPr lang="en-US" altLang="ko-KR" sz="900" b="1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endParaRPr lang="en-US" altLang="ko-KR" sz="900" b="1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endParaRPr lang="en-US" altLang="ko-KR" sz="900" b="1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181398"/>
                  </a:ext>
                </a:extLst>
              </a:tr>
              <a:tr h="1578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spc="-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⑩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DBDB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성일빌딩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DBDB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86.05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38.00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25,000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1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1,100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en-US" altLang="ko-KR" sz="900" b="1" i="0" u="none" strike="noStrike" kern="1200" dirty="0">
                          <a:solidFill>
                            <a:srgbClr val="40404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endParaRPr lang="en-US" altLang="ko-KR" sz="900" b="1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endParaRPr lang="en-US" altLang="ko-KR" sz="900" b="1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endParaRPr lang="en-US" altLang="ko-KR" sz="900" b="1" i="0" u="none" strike="noStrike" kern="1200" dirty="0">
                        <a:solidFill>
                          <a:srgbClr val="40404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1575820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42BC2385-B4A8-4920-B810-1D27FA1559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003" r="3163" b="29524"/>
          <a:stretch/>
        </p:blipFill>
        <p:spPr>
          <a:xfrm>
            <a:off x="135748" y="948153"/>
            <a:ext cx="6623050" cy="3082914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E1CE39C6-5C05-4DE8-B5A3-794330B63E1E}"/>
              </a:ext>
            </a:extLst>
          </p:cNvPr>
          <p:cNvSpPr/>
          <p:nvPr/>
        </p:nvSpPr>
        <p:spPr>
          <a:xfrm>
            <a:off x="121533" y="933693"/>
            <a:ext cx="6626225" cy="309537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91B934FE-2656-44CE-AA20-2FB95362EB88}"/>
              </a:ext>
            </a:extLst>
          </p:cNvPr>
          <p:cNvSpPr/>
          <p:nvPr/>
        </p:nvSpPr>
        <p:spPr>
          <a:xfrm>
            <a:off x="107950" y="996950"/>
            <a:ext cx="3352800" cy="1892300"/>
          </a:xfrm>
          <a:custGeom>
            <a:avLst/>
            <a:gdLst>
              <a:gd name="connsiteX0" fmla="*/ 0 w 3405492"/>
              <a:gd name="connsiteY0" fmla="*/ 1936750 h 1936750"/>
              <a:gd name="connsiteX1" fmla="*/ 1416050 w 3405492"/>
              <a:gd name="connsiteY1" fmla="*/ 1085850 h 1936750"/>
              <a:gd name="connsiteX2" fmla="*/ 2006600 w 3405492"/>
              <a:gd name="connsiteY2" fmla="*/ 863600 h 1936750"/>
              <a:gd name="connsiteX3" fmla="*/ 3308350 w 3405492"/>
              <a:gd name="connsiteY3" fmla="*/ 158750 h 1936750"/>
              <a:gd name="connsiteX4" fmla="*/ 3359150 w 3405492"/>
              <a:gd name="connsiteY4" fmla="*/ 0 h 1936750"/>
              <a:gd name="connsiteX0" fmla="*/ 0 w 3405492"/>
              <a:gd name="connsiteY0" fmla="*/ 1936750 h 1936750"/>
              <a:gd name="connsiteX1" fmla="*/ 1416050 w 3405492"/>
              <a:gd name="connsiteY1" fmla="*/ 1085850 h 1936750"/>
              <a:gd name="connsiteX2" fmla="*/ 2038350 w 3405492"/>
              <a:gd name="connsiteY2" fmla="*/ 831850 h 1936750"/>
              <a:gd name="connsiteX3" fmla="*/ 3308350 w 3405492"/>
              <a:gd name="connsiteY3" fmla="*/ 158750 h 1936750"/>
              <a:gd name="connsiteX4" fmla="*/ 3359150 w 3405492"/>
              <a:gd name="connsiteY4" fmla="*/ 0 h 1936750"/>
              <a:gd name="connsiteX0" fmla="*/ 0 w 3359150"/>
              <a:gd name="connsiteY0" fmla="*/ 1936750 h 1936750"/>
              <a:gd name="connsiteX1" fmla="*/ 1416050 w 3359150"/>
              <a:gd name="connsiteY1" fmla="*/ 1085850 h 1936750"/>
              <a:gd name="connsiteX2" fmla="*/ 2038350 w 3359150"/>
              <a:gd name="connsiteY2" fmla="*/ 831850 h 1936750"/>
              <a:gd name="connsiteX3" fmla="*/ 3054350 w 3359150"/>
              <a:gd name="connsiteY3" fmla="*/ 285750 h 1936750"/>
              <a:gd name="connsiteX4" fmla="*/ 3359150 w 3359150"/>
              <a:gd name="connsiteY4" fmla="*/ 0 h 1936750"/>
              <a:gd name="connsiteX0" fmla="*/ 0 w 3371850"/>
              <a:gd name="connsiteY0" fmla="*/ 1930400 h 1930400"/>
              <a:gd name="connsiteX1" fmla="*/ 1416050 w 3371850"/>
              <a:gd name="connsiteY1" fmla="*/ 1079500 h 1930400"/>
              <a:gd name="connsiteX2" fmla="*/ 2038350 w 3371850"/>
              <a:gd name="connsiteY2" fmla="*/ 825500 h 1930400"/>
              <a:gd name="connsiteX3" fmla="*/ 3054350 w 3371850"/>
              <a:gd name="connsiteY3" fmla="*/ 279400 h 1930400"/>
              <a:gd name="connsiteX4" fmla="*/ 3371850 w 3371850"/>
              <a:gd name="connsiteY4" fmla="*/ 0 h 1930400"/>
              <a:gd name="connsiteX0" fmla="*/ 0 w 3371850"/>
              <a:gd name="connsiteY0" fmla="*/ 1930400 h 1930400"/>
              <a:gd name="connsiteX1" fmla="*/ 1416050 w 3371850"/>
              <a:gd name="connsiteY1" fmla="*/ 1079500 h 1930400"/>
              <a:gd name="connsiteX2" fmla="*/ 2038350 w 3371850"/>
              <a:gd name="connsiteY2" fmla="*/ 825500 h 1930400"/>
              <a:gd name="connsiteX3" fmla="*/ 3054350 w 3371850"/>
              <a:gd name="connsiteY3" fmla="*/ 279400 h 1930400"/>
              <a:gd name="connsiteX4" fmla="*/ 3371850 w 3371850"/>
              <a:gd name="connsiteY4" fmla="*/ 0 h 1930400"/>
              <a:gd name="connsiteX0" fmla="*/ 0 w 3352800"/>
              <a:gd name="connsiteY0" fmla="*/ 1892300 h 1892300"/>
              <a:gd name="connsiteX1" fmla="*/ 1416050 w 3352800"/>
              <a:gd name="connsiteY1" fmla="*/ 1041400 h 1892300"/>
              <a:gd name="connsiteX2" fmla="*/ 2038350 w 3352800"/>
              <a:gd name="connsiteY2" fmla="*/ 787400 h 1892300"/>
              <a:gd name="connsiteX3" fmla="*/ 3054350 w 3352800"/>
              <a:gd name="connsiteY3" fmla="*/ 241300 h 1892300"/>
              <a:gd name="connsiteX4" fmla="*/ 3352800 w 3352800"/>
              <a:gd name="connsiteY4" fmla="*/ 0 h 189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92300">
                <a:moveTo>
                  <a:pt x="0" y="1892300"/>
                </a:moveTo>
                <a:cubicBezTo>
                  <a:pt x="540808" y="1556279"/>
                  <a:pt x="1076325" y="1225550"/>
                  <a:pt x="1416050" y="1041400"/>
                </a:cubicBezTo>
                <a:cubicBezTo>
                  <a:pt x="1755775" y="857250"/>
                  <a:pt x="1765300" y="920750"/>
                  <a:pt x="2038350" y="787400"/>
                </a:cubicBezTo>
                <a:cubicBezTo>
                  <a:pt x="2311400" y="654050"/>
                  <a:pt x="2828925" y="385233"/>
                  <a:pt x="3054350" y="241300"/>
                </a:cubicBezTo>
                <a:cubicBezTo>
                  <a:pt x="3279775" y="97367"/>
                  <a:pt x="3343275" y="149225"/>
                  <a:pt x="3352800" y="0"/>
                </a:cubicBezTo>
              </a:path>
            </a:pathLst>
          </a:custGeom>
          <a:noFill/>
          <a:ln w="25400">
            <a:solidFill>
              <a:schemeClr val="accent2"/>
            </a:solidFill>
          </a:ln>
          <a:effectLst>
            <a:glow rad="63500">
              <a:schemeClr val="bg1"/>
            </a:glow>
            <a:outerShdw blurRad="63500" sx="102000" sy="102000" algn="ctr" rotWithShape="0">
              <a:schemeClr val="accent2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3610CF51-6E20-474F-9663-741E08A92B3E}"/>
              </a:ext>
            </a:extLst>
          </p:cNvPr>
          <p:cNvSpPr/>
          <p:nvPr/>
        </p:nvSpPr>
        <p:spPr>
          <a:xfrm>
            <a:off x="5257800" y="939800"/>
            <a:ext cx="1385570" cy="3081020"/>
          </a:xfrm>
          <a:custGeom>
            <a:avLst/>
            <a:gdLst>
              <a:gd name="connsiteX0" fmla="*/ 0 w 1454150"/>
              <a:gd name="connsiteY0" fmla="*/ 0 h 3378200"/>
              <a:gd name="connsiteX1" fmla="*/ 654050 w 1454150"/>
              <a:gd name="connsiteY1" fmla="*/ 2165350 h 3378200"/>
              <a:gd name="connsiteX2" fmla="*/ 1225550 w 1454150"/>
              <a:gd name="connsiteY2" fmla="*/ 2673350 h 3378200"/>
              <a:gd name="connsiteX3" fmla="*/ 1454150 w 1454150"/>
              <a:gd name="connsiteY3" fmla="*/ 3378200 h 3378200"/>
              <a:gd name="connsiteX0" fmla="*/ 0 w 1385570"/>
              <a:gd name="connsiteY0" fmla="*/ 0 h 3081020"/>
              <a:gd name="connsiteX1" fmla="*/ 654050 w 1385570"/>
              <a:gd name="connsiteY1" fmla="*/ 2165350 h 3081020"/>
              <a:gd name="connsiteX2" fmla="*/ 1225550 w 1385570"/>
              <a:gd name="connsiteY2" fmla="*/ 2673350 h 3081020"/>
              <a:gd name="connsiteX3" fmla="*/ 1385570 w 1385570"/>
              <a:gd name="connsiteY3" fmla="*/ 3081020 h 308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5570" h="3081020">
                <a:moveTo>
                  <a:pt x="0" y="0"/>
                </a:moveTo>
                <a:cubicBezTo>
                  <a:pt x="224896" y="859896"/>
                  <a:pt x="449792" y="1719792"/>
                  <a:pt x="654050" y="2165350"/>
                </a:cubicBezTo>
                <a:cubicBezTo>
                  <a:pt x="858308" y="2610908"/>
                  <a:pt x="1092200" y="2471208"/>
                  <a:pt x="1225550" y="2673350"/>
                </a:cubicBezTo>
                <a:cubicBezTo>
                  <a:pt x="1358900" y="2875492"/>
                  <a:pt x="1363345" y="2961429"/>
                  <a:pt x="1385570" y="3081020"/>
                </a:cubicBezTo>
              </a:path>
            </a:pathLst>
          </a:custGeom>
          <a:noFill/>
          <a:ln w="25400">
            <a:solidFill>
              <a:schemeClr val="accent4"/>
            </a:solidFill>
          </a:ln>
          <a:effectLst>
            <a:glow rad="63500">
              <a:schemeClr val="bg1">
                <a:alpha val="80000"/>
              </a:schemeClr>
            </a:glow>
            <a:outerShdw blurRad="63500" sx="102000" sy="102000" algn="ctr" rotWithShape="0">
              <a:schemeClr val="bg1"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9392CF-C594-43D2-B5F3-2EA6D59FF7B8}"/>
              </a:ext>
            </a:extLst>
          </p:cNvPr>
          <p:cNvSpPr txBox="1"/>
          <p:nvPr/>
        </p:nvSpPr>
        <p:spPr>
          <a:xfrm>
            <a:off x="5318760" y="4058734"/>
            <a:ext cx="15265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B0600000101010101" charset="-127"/>
                <a:ea typeface="KoPub돋움체 Light" panose="020B0600000101010101" charset="-127"/>
              </a:rPr>
              <a:t>[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B0600000101010101" charset="-127"/>
                <a:ea typeface="KoPub돋움체 Light" panose="020B0600000101010101" charset="-127"/>
              </a:rPr>
              <a:t>단위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B0600000101010101" charset="-127"/>
                <a:ea typeface="KoPub돋움체 Light" panose="020B0600000101010101" charset="-127"/>
              </a:rPr>
              <a:t>: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B0600000101010101" charset="-127"/>
                <a:ea typeface="KoPub돋움체 Light" panose="020B0600000101010101" charset="-127"/>
              </a:rPr>
              <a:t>만원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B0600000101010101" charset="-127"/>
                <a:ea typeface="KoPub돋움체 Light" panose="020B0600000101010101" charset="-127"/>
              </a:rPr>
              <a:t>/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B0600000101010101" charset="-127"/>
                <a:ea typeface="KoPub돋움체 Light" panose="020B0600000101010101" charset="-127"/>
              </a:rPr>
              <a:t>부가세 포함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B0600000101010101" charset="-127"/>
                <a:ea typeface="KoPub돋움체 Light" panose="020B0600000101010101" charset="-127"/>
              </a:rPr>
              <a:t>/1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B0600000101010101" charset="-127"/>
                <a:ea typeface="KoPub돋움체 Light" panose="020B0600000101010101" charset="-127"/>
              </a:rPr>
              <a:t>층 기준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B0600000101010101" charset="-127"/>
                <a:ea typeface="KoPub돋움체 Light" panose="020B0600000101010101" charset="-127"/>
              </a:rPr>
              <a:t>]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20B0600000101010101" charset="-127"/>
              <a:ea typeface="KoPub돋움체 Light" panose="020B0600000101010101" charset="-127"/>
            </a:endParaRPr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082D4242-CD6E-4DF8-85DD-BCF7EB9D9252}"/>
              </a:ext>
            </a:extLst>
          </p:cNvPr>
          <p:cNvSpPr/>
          <p:nvPr/>
        </p:nvSpPr>
        <p:spPr>
          <a:xfrm>
            <a:off x="120650" y="1276350"/>
            <a:ext cx="6597650" cy="2806700"/>
          </a:xfrm>
          <a:custGeom>
            <a:avLst/>
            <a:gdLst>
              <a:gd name="connsiteX0" fmla="*/ 0 w 6597650"/>
              <a:gd name="connsiteY0" fmla="*/ 2806700 h 2806700"/>
              <a:gd name="connsiteX1" fmla="*/ 209550 w 6597650"/>
              <a:gd name="connsiteY1" fmla="*/ 2705100 h 2806700"/>
              <a:gd name="connsiteX2" fmla="*/ 596900 w 6597650"/>
              <a:gd name="connsiteY2" fmla="*/ 2089150 h 2806700"/>
              <a:gd name="connsiteX3" fmla="*/ 5365750 w 6597650"/>
              <a:gd name="connsiteY3" fmla="*/ 266700 h 2806700"/>
              <a:gd name="connsiteX4" fmla="*/ 6597650 w 659765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7650" h="2806700">
                <a:moveTo>
                  <a:pt x="0" y="2806700"/>
                </a:moveTo>
                <a:lnTo>
                  <a:pt x="209550" y="2705100"/>
                </a:lnTo>
                <a:lnTo>
                  <a:pt x="596900" y="2089150"/>
                </a:lnTo>
                <a:lnTo>
                  <a:pt x="5365750" y="266700"/>
                </a:lnTo>
                <a:lnTo>
                  <a:pt x="6597650" y="0"/>
                </a:lnTo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</a:ln>
          <a:effectLst>
            <a:glow rad="63500">
              <a:schemeClr val="bg1">
                <a:alpha val="80000"/>
              </a:schemeClr>
            </a:glow>
            <a:outerShdw blurRad="63500" sx="102000" sy="102000" algn="ctr" rotWithShape="0">
              <a:schemeClr val="bg1"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CF918165-BB95-4A5D-9862-23DA3C22F798}"/>
              </a:ext>
            </a:extLst>
          </p:cNvPr>
          <p:cNvSpPr/>
          <p:nvPr/>
        </p:nvSpPr>
        <p:spPr>
          <a:xfrm>
            <a:off x="2701290" y="2541584"/>
            <a:ext cx="4026535" cy="1487488"/>
          </a:xfrm>
          <a:custGeom>
            <a:avLst/>
            <a:gdLst>
              <a:gd name="connsiteX0" fmla="*/ 0 w 6623050"/>
              <a:gd name="connsiteY0" fmla="*/ 1028700 h 1796735"/>
              <a:gd name="connsiteX1" fmla="*/ 349250 w 6623050"/>
              <a:gd name="connsiteY1" fmla="*/ 1022350 h 1796735"/>
              <a:gd name="connsiteX2" fmla="*/ 1409700 w 6623050"/>
              <a:gd name="connsiteY2" fmla="*/ 1473200 h 1796735"/>
              <a:gd name="connsiteX3" fmla="*/ 1866900 w 6623050"/>
              <a:gd name="connsiteY3" fmla="*/ 1714500 h 1796735"/>
              <a:gd name="connsiteX4" fmla="*/ 6623050 w 6623050"/>
              <a:gd name="connsiteY4" fmla="*/ 0 h 1796735"/>
              <a:gd name="connsiteX0" fmla="*/ 0 w 6623050"/>
              <a:gd name="connsiteY0" fmla="*/ 1028700 h 1795301"/>
              <a:gd name="connsiteX1" fmla="*/ 504825 w 6623050"/>
              <a:gd name="connsiteY1" fmla="*/ 1089025 h 1795301"/>
              <a:gd name="connsiteX2" fmla="*/ 1409700 w 6623050"/>
              <a:gd name="connsiteY2" fmla="*/ 1473200 h 1795301"/>
              <a:gd name="connsiteX3" fmla="*/ 1866900 w 6623050"/>
              <a:gd name="connsiteY3" fmla="*/ 1714500 h 1795301"/>
              <a:gd name="connsiteX4" fmla="*/ 6623050 w 6623050"/>
              <a:gd name="connsiteY4" fmla="*/ 0 h 1795301"/>
              <a:gd name="connsiteX0" fmla="*/ 0 w 6623050"/>
              <a:gd name="connsiteY0" fmla="*/ 1028700 h 1795301"/>
              <a:gd name="connsiteX1" fmla="*/ 504825 w 6623050"/>
              <a:gd name="connsiteY1" fmla="*/ 1089025 h 1795301"/>
              <a:gd name="connsiteX2" fmla="*/ 1409700 w 6623050"/>
              <a:gd name="connsiteY2" fmla="*/ 1473200 h 1795301"/>
              <a:gd name="connsiteX3" fmla="*/ 1866900 w 6623050"/>
              <a:gd name="connsiteY3" fmla="*/ 1714500 h 1795301"/>
              <a:gd name="connsiteX4" fmla="*/ 6623050 w 6623050"/>
              <a:gd name="connsiteY4" fmla="*/ 0 h 1795301"/>
              <a:gd name="connsiteX0" fmla="*/ 0 w 6610350"/>
              <a:gd name="connsiteY0" fmla="*/ 1038225 h 1795301"/>
              <a:gd name="connsiteX1" fmla="*/ 492125 w 6610350"/>
              <a:gd name="connsiteY1" fmla="*/ 1089025 h 1795301"/>
              <a:gd name="connsiteX2" fmla="*/ 1397000 w 6610350"/>
              <a:gd name="connsiteY2" fmla="*/ 1473200 h 1795301"/>
              <a:gd name="connsiteX3" fmla="*/ 1854200 w 6610350"/>
              <a:gd name="connsiteY3" fmla="*/ 1714500 h 1795301"/>
              <a:gd name="connsiteX4" fmla="*/ 6610350 w 6610350"/>
              <a:gd name="connsiteY4" fmla="*/ 0 h 1795301"/>
              <a:gd name="connsiteX0" fmla="*/ 0 w 6610350"/>
              <a:gd name="connsiteY0" fmla="*/ 1038225 h 1796527"/>
              <a:gd name="connsiteX1" fmla="*/ 349250 w 6610350"/>
              <a:gd name="connsiteY1" fmla="*/ 1031875 h 1796527"/>
              <a:gd name="connsiteX2" fmla="*/ 1397000 w 6610350"/>
              <a:gd name="connsiteY2" fmla="*/ 1473200 h 1796527"/>
              <a:gd name="connsiteX3" fmla="*/ 1854200 w 6610350"/>
              <a:gd name="connsiteY3" fmla="*/ 1714500 h 1796527"/>
              <a:gd name="connsiteX4" fmla="*/ 6610350 w 6610350"/>
              <a:gd name="connsiteY4" fmla="*/ 0 h 1796527"/>
              <a:gd name="connsiteX0" fmla="*/ 0 w 6610350"/>
              <a:gd name="connsiteY0" fmla="*/ 1038225 h 1795842"/>
              <a:gd name="connsiteX1" fmla="*/ 463550 w 6610350"/>
              <a:gd name="connsiteY1" fmla="*/ 1063625 h 1795842"/>
              <a:gd name="connsiteX2" fmla="*/ 1397000 w 6610350"/>
              <a:gd name="connsiteY2" fmla="*/ 1473200 h 1795842"/>
              <a:gd name="connsiteX3" fmla="*/ 1854200 w 6610350"/>
              <a:gd name="connsiteY3" fmla="*/ 1714500 h 1795842"/>
              <a:gd name="connsiteX4" fmla="*/ 6610350 w 6610350"/>
              <a:gd name="connsiteY4" fmla="*/ 0 h 1795842"/>
              <a:gd name="connsiteX0" fmla="*/ 0 w 6610350"/>
              <a:gd name="connsiteY0" fmla="*/ 1038225 h 1783537"/>
              <a:gd name="connsiteX1" fmla="*/ 463550 w 6610350"/>
              <a:gd name="connsiteY1" fmla="*/ 1063625 h 1783537"/>
              <a:gd name="connsiteX2" fmla="*/ 1120775 w 6610350"/>
              <a:gd name="connsiteY2" fmla="*/ 1371600 h 1783537"/>
              <a:gd name="connsiteX3" fmla="*/ 1854200 w 6610350"/>
              <a:gd name="connsiteY3" fmla="*/ 1714500 h 1783537"/>
              <a:gd name="connsiteX4" fmla="*/ 6610350 w 6610350"/>
              <a:gd name="connsiteY4" fmla="*/ 0 h 1783537"/>
              <a:gd name="connsiteX0" fmla="*/ 0 w 6610350"/>
              <a:gd name="connsiteY0" fmla="*/ 1038225 h 1774855"/>
              <a:gd name="connsiteX1" fmla="*/ 463550 w 6610350"/>
              <a:gd name="connsiteY1" fmla="*/ 1063625 h 1774855"/>
              <a:gd name="connsiteX2" fmla="*/ 1120775 w 6610350"/>
              <a:gd name="connsiteY2" fmla="*/ 1371600 h 1774855"/>
              <a:gd name="connsiteX3" fmla="*/ 1898650 w 6610350"/>
              <a:gd name="connsiteY3" fmla="*/ 1704975 h 1774855"/>
              <a:gd name="connsiteX4" fmla="*/ 6610350 w 6610350"/>
              <a:gd name="connsiteY4" fmla="*/ 0 h 1774855"/>
              <a:gd name="connsiteX0" fmla="*/ 0 w 6610350"/>
              <a:gd name="connsiteY0" fmla="*/ 1038225 h 1848213"/>
              <a:gd name="connsiteX1" fmla="*/ 463550 w 6610350"/>
              <a:gd name="connsiteY1" fmla="*/ 1063625 h 1848213"/>
              <a:gd name="connsiteX2" fmla="*/ 1120775 w 6610350"/>
              <a:gd name="connsiteY2" fmla="*/ 1371600 h 1848213"/>
              <a:gd name="connsiteX3" fmla="*/ 1304925 w 6610350"/>
              <a:gd name="connsiteY3" fmla="*/ 1714501 h 1848213"/>
              <a:gd name="connsiteX4" fmla="*/ 1898650 w 6610350"/>
              <a:gd name="connsiteY4" fmla="*/ 1704975 h 1848213"/>
              <a:gd name="connsiteX5" fmla="*/ 6610350 w 6610350"/>
              <a:gd name="connsiteY5" fmla="*/ 0 h 1848213"/>
              <a:gd name="connsiteX0" fmla="*/ 0 w 6610350"/>
              <a:gd name="connsiteY0" fmla="*/ 1038225 h 1797974"/>
              <a:gd name="connsiteX1" fmla="*/ 463550 w 6610350"/>
              <a:gd name="connsiteY1" fmla="*/ 1063625 h 1797974"/>
              <a:gd name="connsiteX2" fmla="*/ 1120775 w 6610350"/>
              <a:gd name="connsiteY2" fmla="*/ 1371600 h 1797974"/>
              <a:gd name="connsiteX3" fmla="*/ 1422400 w 6610350"/>
              <a:gd name="connsiteY3" fmla="*/ 1476376 h 1797974"/>
              <a:gd name="connsiteX4" fmla="*/ 1898650 w 6610350"/>
              <a:gd name="connsiteY4" fmla="*/ 1704975 h 1797974"/>
              <a:gd name="connsiteX5" fmla="*/ 6610350 w 6610350"/>
              <a:gd name="connsiteY5" fmla="*/ 0 h 1797974"/>
              <a:gd name="connsiteX0" fmla="*/ 0 w 6610350"/>
              <a:gd name="connsiteY0" fmla="*/ 1038225 h 1700160"/>
              <a:gd name="connsiteX1" fmla="*/ 463550 w 6610350"/>
              <a:gd name="connsiteY1" fmla="*/ 1063625 h 1700160"/>
              <a:gd name="connsiteX2" fmla="*/ 1120775 w 6610350"/>
              <a:gd name="connsiteY2" fmla="*/ 1371600 h 1700160"/>
              <a:gd name="connsiteX3" fmla="*/ 1422400 w 6610350"/>
              <a:gd name="connsiteY3" fmla="*/ 1476376 h 1700160"/>
              <a:gd name="connsiteX4" fmla="*/ 2441575 w 6610350"/>
              <a:gd name="connsiteY4" fmla="*/ 1587500 h 1700160"/>
              <a:gd name="connsiteX5" fmla="*/ 6610350 w 6610350"/>
              <a:gd name="connsiteY5" fmla="*/ 0 h 1700160"/>
              <a:gd name="connsiteX0" fmla="*/ 0 w 6610350"/>
              <a:gd name="connsiteY0" fmla="*/ 1038225 h 1672722"/>
              <a:gd name="connsiteX1" fmla="*/ 463550 w 6610350"/>
              <a:gd name="connsiteY1" fmla="*/ 1063625 h 1672722"/>
              <a:gd name="connsiteX2" fmla="*/ 1120775 w 6610350"/>
              <a:gd name="connsiteY2" fmla="*/ 1371600 h 1672722"/>
              <a:gd name="connsiteX3" fmla="*/ 1422400 w 6610350"/>
              <a:gd name="connsiteY3" fmla="*/ 1476376 h 1672722"/>
              <a:gd name="connsiteX4" fmla="*/ 2447925 w 6610350"/>
              <a:gd name="connsiteY4" fmla="*/ 1552575 h 1672722"/>
              <a:gd name="connsiteX5" fmla="*/ 6610350 w 6610350"/>
              <a:gd name="connsiteY5" fmla="*/ 0 h 1672722"/>
              <a:gd name="connsiteX0" fmla="*/ 0 w 6610350"/>
              <a:gd name="connsiteY0" fmla="*/ 1038225 h 1682563"/>
              <a:gd name="connsiteX1" fmla="*/ 463550 w 6610350"/>
              <a:gd name="connsiteY1" fmla="*/ 1063625 h 1682563"/>
              <a:gd name="connsiteX2" fmla="*/ 1120775 w 6610350"/>
              <a:gd name="connsiteY2" fmla="*/ 1371600 h 1682563"/>
              <a:gd name="connsiteX3" fmla="*/ 1422400 w 6610350"/>
              <a:gd name="connsiteY3" fmla="*/ 1476376 h 1682563"/>
              <a:gd name="connsiteX4" fmla="*/ 2447925 w 6610350"/>
              <a:gd name="connsiteY4" fmla="*/ 1552575 h 1682563"/>
              <a:gd name="connsiteX5" fmla="*/ 6610350 w 6610350"/>
              <a:gd name="connsiteY5" fmla="*/ 0 h 1682563"/>
              <a:gd name="connsiteX0" fmla="*/ 0 w 6610350"/>
              <a:gd name="connsiteY0" fmla="*/ 1038225 h 1679704"/>
              <a:gd name="connsiteX1" fmla="*/ 463550 w 6610350"/>
              <a:gd name="connsiteY1" fmla="*/ 1063625 h 1679704"/>
              <a:gd name="connsiteX2" fmla="*/ 1120775 w 6610350"/>
              <a:gd name="connsiteY2" fmla="*/ 1371600 h 1679704"/>
              <a:gd name="connsiteX3" fmla="*/ 1374775 w 6610350"/>
              <a:gd name="connsiteY3" fmla="*/ 1463676 h 1679704"/>
              <a:gd name="connsiteX4" fmla="*/ 2447925 w 6610350"/>
              <a:gd name="connsiteY4" fmla="*/ 1552575 h 1679704"/>
              <a:gd name="connsiteX5" fmla="*/ 6610350 w 6610350"/>
              <a:gd name="connsiteY5" fmla="*/ 0 h 1679704"/>
              <a:gd name="connsiteX0" fmla="*/ 0 w 6610350"/>
              <a:gd name="connsiteY0" fmla="*/ 1038225 h 1697106"/>
              <a:gd name="connsiteX1" fmla="*/ 463550 w 6610350"/>
              <a:gd name="connsiteY1" fmla="*/ 1063625 h 1697106"/>
              <a:gd name="connsiteX2" fmla="*/ 1120775 w 6610350"/>
              <a:gd name="connsiteY2" fmla="*/ 1371600 h 1697106"/>
              <a:gd name="connsiteX3" fmla="*/ 1536700 w 6610350"/>
              <a:gd name="connsiteY3" fmla="*/ 1533526 h 1697106"/>
              <a:gd name="connsiteX4" fmla="*/ 2447925 w 6610350"/>
              <a:gd name="connsiteY4" fmla="*/ 1552575 h 1697106"/>
              <a:gd name="connsiteX5" fmla="*/ 6610350 w 6610350"/>
              <a:gd name="connsiteY5" fmla="*/ 0 h 1697106"/>
              <a:gd name="connsiteX0" fmla="*/ 0 w 6610350"/>
              <a:gd name="connsiteY0" fmla="*/ 1038225 h 1688667"/>
              <a:gd name="connsiteX1" fmla="*/ 463550 w 6610350"/>
              <a:gd name="connsiteY1" fmla="*/ 1063625 h 1688667"/>
              <a:gd name="connsiteX2" fmla="*/ 1120775 w 6610350"/>
              <a:gd name="connsiteY2" fmla="*/ 1371600 h 1688667"/>
              <a:gd name="connsiteX3" fmla="*/ 1454150 w 6610350"/>
              <a:gd name="connsiteY3" fmla="*/ 1501776 h 1688667"/>
              <a:gd name="connsiteX4" fmla="*/ 2447925 w 6610350"/>
              <a:gd name="connsiteY4" fmla="*/ 1552575 h 1688667"/>
              <a:gd name="connsiteX5" fmla="*/ 6610350 w 6610350"/>
              <a:gd name="connsiteY5" fmla="*/ 0 h 1688667"/>
              <a:gd name="connsiteX0" fmla="*/ 0 w 6610350"/>
              <a:gd name="connsiteY0" fmla="*/ 1038225 h 1683989"/>
              <a:gd name="connsiteX1" fmla="*/ 463550 w 6610350"/>
              <a:gd name="connsiteY1" fmla="*/ 1063625 h 1683989"/>
              <a:gd name="connsiteX2" fmla="*/ 1120775 w 6610350"/>
              <a:gd name="connsiteY2" fmla="*/ 1371600 h 1683989"/>
              <a:gd name="connsiteX3" fmla="*/ 1454150 w 6610350"/>
              <a:gd name="connsiteY3" fmla="*/ 1501776 h 1683989"/>
              <a:gd name="connsiteX4" fmla="*/ 2447925 w 6610350"/>
              <a:gd name="connsiteY4" fmla="*/ 1552575 h 1683989"/>
              <a:gd name="connsiteX5" fmla="*/ 6610350 w 6610350"/>
              <a:gd name="connsiteY5" fmla="*/ 0 h 1683989"/>
              <a:gd name="connsiteX0" fmla="*/ 0 w 6264275"/>
              <a:gd name="connsiteY0" fmla="*/ 981075 h 1626839"/>
              <a:gd name="connsiteX1" fmla="*/ 463550 w 6264275"/>
              <a:gd name="connsiteY1" fmla="*/ 1006475 h 1626839"/>
              <a:gd name="connsiteX2" fmla="*/ 1120775 w 6264275"/>
              <a:gd name="connsiteY2" fmla="*/ 1314450 h 1626839"/>
              <a:gd name="connsiteX3" fmla="*/ 1454150 w 6264275"/>
              <a:gd name="connsiteY3" fmla="*/ 1444626 h 1626839"/>
              <a:gd name="connsiteX4" fmla="*/ 2447925 w 6264275"/>
              <a:gd name="connsiteY4" fmla="*/ 1495425 h 1626839"/>
              <a:gd name="connsiteX5" fmla="*/ 6264275 w 6264275"/>
              <a:gd name="connsiteY5" fmla="*/ 0 h 1626839"/>
              <a:gd name="connsiteX0" fmla="*/ 0 w 6350000"/>
              <a:gd name="connsiteY0" fmla="*/ 949325 h 1595089"/>
              <a:gd name="connsiteX1" fmla="*/ 463550 w 6350000"/>
              <a:gd name="connsiteY1" fmla="*/ 974725 h 1595089"/>
              <a:gd name="connsiteX2" fmla="*/ 1120775 w 6350000"/>
              <a:gd name="connsiteY2" fmla="*/ 1282700 h 1595089"/>
              <a:gd name="connsiteX3" fmla="*/ 1454150 w 6350000"/>
              <a:gd name="connsiteY3" fmla="*/ 1412876 h 1595089"/>
              <a:gd name="connsiteX4" fmla="*/ 2447925 w 6350000"/>
              <a:gd name="connsiteY4" fmla="*/ 1463675 h 1595089"/>
              <a:gd name="connsiteX5" fmla="*/ 6350000 w 6350000"/>
              <a:gd name="connsiteY5" fmla="*/ 0 h 1595089"/>
              <a:gd name="connsiteX0" fmla="*/ 0 w 6381750"/>
              <a:gd name="connsiteY0" fmla="*/ 1019175 h 1664939"/>
              <a:gd name="connsiteX1" fmla="*/ 463550 w 6381750"/>
              <a:gd name="connsiteY1" fmla="*/ 1044575 h 1664939"/>
              <a:gd name="connsiteX2" fmla="*/ 1120775 w 6381750"/>
              <a:gd name="connsiteY2" fmla="*/ 1352550 h 1664939"/>
              <a:gd name="connsiteX3" fmla="*/ 1454150 w 6381750"/>
              <a:gd name="connsiteY3" fmla="*/ 1482726 h 1664939"/>
              <a:gd name="connsiteX4" fmla="*/ 2447925 w 6381750"/>
              <a:gd name="connsiteY4" fmla="*/ 1533525 h 1664939"/>
              <a:gd name="connsiteX5" fmla="*/ 6381750 w 6381750"/>
              <a:gd name="connsiteY5" fmla="*/ 0 h 1664939"/>
              <a:gd name="connsiteX0" fmla="*/ 0 w 6381750"/>
              <a:gd name="connsiteY0" fmla="*/ 1019175 h 1664939"/>
              <a:gd name="connsiteX1" fmla="*/ 463550 w 6381750"/>
              <a:gd name="connsiteY1" fmla="*/ 1044575 h 1664939"/>
              <a:gd name="connsiteX2" fmla="*/ 1120775 w 6381750"/>
              <a:gd name="connsiteY2" fmla="*/ 1352550 h 1664939"/>
              <a:gd name="connsiteX3" fmla="*/ 1454150 w 6381750"/>
              <a:gd name="connsiteY3" fmla="*/ 1482726 h 1664939"/>
              <a:gd name="connsiteX4" fmla="*/ 2447925 w 6381750"/>
              <a:gd name="connsiteY4" fmla="*/ 1533525 h 1664939"/>
              <a:gd name="connsiteX5" fmla="*/ 3644900 w 6381750"/>
              <a:gd name="connsiteY5" fmla="*/ 1095377 h 1664939"/>
              <a:gd name="connsiteX6" fmla="*/ 6381750 w 6381750"/>
              <a:gd name="connsiteY6" fmla="*/ 0 h 1664939"/>
              <a:gd name="connsiteX0" fmla="*/ 0 w 6381750"/>
              <a:gd name="connsiteY0" fmla="*/ 1019175 h 1664939"/>
              <a:gd name="connsiteX1" fmla="*/ 463550 w 6381750"/>
              <a:gd name="connsiteY1" fmla="*/ 1044575 h 1664939"/>
              <a:gd name="connsiteX2" fmla="*/ 1120775 w 6381750"/>
              <a:gd name="connsiteY2" fmla="*/ 1352550 h 1664939"/>
              <a:gd name="connsiteX3" fmla="*/ 1454150 w 6381750"/>
              <a:gd name="connsiteY3" fmla="*/ 1482726 h 1664939"/>
              <a:gd name="connsiteX4" fmla="*/ 2447925 w 6381750"/>
              <a:gd name="connsiteY4" fmla="*/ 1533525 h 1664939"/>
              <a:gd name="connsiteX5" fmla="*/ 3879850 w 6381750"/>
              <a:gd name="connsiteY5" fmla="*/ 996952 h 1664939"/>
              <a:gd name="connsiteX6" fmla="*/ 6381750 w 6381750"/>
              <a:gd name="connsiteY6" fmla="*/ 0 h 1664939"/>
              <a:gd name="connsiteX0" fmla="*/ 0 w 6381750"/>
              <a:gd name="connsiteY0" fmla="*/ 1019175 h 1664939"/>
              <a:gd name="connsiteX1" fmla="*/ 463550 w 6381750"/>
              <a:gd name="connsiteY1" fmla="*/ 1044575 h 1664939"/>
              <a:gd name="connsiteX2" fmla="*/ 1120775 w 6381750"/>
              <a:gd name="connsiteY2" fmla="*/ 1352550 h 1664939"/>
              <a:gd name="connsiteX3" fmla="*/ 1454150 w 6381750"/>
              <a:gd name="connsiteY3" fmla="*/ 1482726 h 1664939"/>
              <a:gd name="connsiteX4" fmla="*/ 2447925 w 6381750"/>
              <a:gd name="connsiteY4" fmla="*/ 1533525 h 1664939"/>
              <a:gd name="connsiteX5" fmla="*/ 3879850 w 6381750"/>
              <a:gd name="connsiteY5" fmla="*/ 996952 h 1664939"/>
              <a:gd name="connsiteX6" fmla="*/ 6381750 w 6381750"/>
              <a:gd name="connsiteY6" fmla="*/ 0 h 1664939"/>
              <a:gd name="connsiteX0" fmla="*/ 0 w 6381750"/>
              <a:gd name="connsiteY0" fmla="*/ 1019175 h 1664939"/>
              <a:gd name="connsiteX1" fmla="*/ 463550 w 6381750"/>
              <a:gd name="connsiteY1" fmla="*/ 1044575 h 1664939"/>
              <a:gd name="connsiteX2" fmla="*/ 1120775 w 6381750"/>
              <a:gd name="connsiteY2" fmla="*/ 1352550 h 1664939"/>
              <a:gd name="connsiteX3" fmla="*/ 1454150 w 6381750"/>
              <a:gd name="connsiteY3" fmla="*/ 1482726 h 1664939"/>
              <a:gd name="connsiteX4" fmla="*/ 2447925 w 6381750"/>
              <a:gd name="connsiteY4" fmla="*/ 1533525 h 1664939"/>
              <a:gd name="connsiteX5" fmla="*/ 3879850 w 6381750"/>
              <a:gd name="connsiteY5" fmla="*/ 996952 h 1664939"/>
              <a:gd name="connsiteX6" fmla="*/ 6381750 w 6381750"/>
              <a:gd name="connsiteY6" fmla="*/ 0 h 1664939"/>
              <a:gd name="connsiteX0" fmla="*/ 0 w 6381750"/>
              <a:gd name="connsiteY0" fmla="*/ 1019175 h 1580275"/>
              <a:gd name="connsiteX1" fmla="*/ 463550 w 6381750"/>
              <a:gd name="connsiteY1" fmla="*/ 1044575 h 1580275"/>
              <a:gd name="connsiteX2" fmla="*/ 1120775 w 6381750"/>
              <a:gd name="connsiteY2" fmla="*/ 1352550 h 1580275"/>
              <a:gd name="connsiteX3" fmla="*/ 1454150 w 6381750"/>
              <a:gd name="connsiteY3" fmla="*/ 1482726 h 1580275"/>
              <a:gd name="connsiteX4" fmla="*/ 2768600 w 6381750"/>
              <a:gd name="connsiteY4" fmla="*/ 1412875 h 1580275"/>
              <a:gd name="connsiteX5" fmla="*/ 3879850 w 6381750"/>
              <a:gd name="connsiteY5" fmla="*/ 996952 h 1580275"/>
              <a:gd name="connsiteX6" fmla="*/ 6381750 w 6381750"/>
              <a:gd name="connsiteY6" fmla="*/ 0 h 1580275"/>
              <a:gd name="connsiteX0" fmla="*/ 0 w 6381750"/>
              <a:gd name="connsiteY0" fmla="*/ 1019175 h 1662863"/>
              <a:gd name="connsiteX1" fmla="*/ 463550 w 6381750"/>
              <a:gd name="connsiteY1" fmla="*/ 1044575 h 1662863"/>
              <a:gd name="connsiteX2" fmla="*/ 1120775 w 6381750"/>
              <a:gd name="connsiteY2" fmla="*/ 1352550 h 1662863"/>
              <a:gd name="connsiteX3" fmla="*/ 1454150 w 6381750"/>
              <a:gd name="connsiteY3" fmla="*/ 1482726 h 1662863"/>
              <a:gd name="connsiteX4" fmla="*/ 2768600 w 6381750"/>
              <a:gd name="connsiteY4" fmla="*/ 1412875 h 1662863"/>
              <a:gd name="connsiteX5" fmla="*/ 3879850 w 6381750"/>
              <a:gd name="connsiteY5" fmla="*/ 996952 h 1662863"/>
              <a:gd name="connsiteX6" fmla="*/ 6381750 w 6381750"/>
              <a:gd name="connsiteY6" fmla="*/ 0 h 1662863"/>
              <a:gd name="connsiteX0" fmla="*/ 0 w 6381750"/>
              <a:gd name="connsiteY0" fmla="*/ 1019175 h 1726971"/>
              <a:gd name="connsiteX1" fmla="*/ 463550 w 6381750"/>
              <a:gd name="connsiteY1" fmla="*/ 1044575 h 1726971"/>
              <a:gd name="connsiteX2" fmla="*/ 1120775 w 6381750"/>
              <a:gd name="connsiteY2" fmla="*/ 1352550 h 1726971"/>
              <a:gd name="connsiteX3" fmla="*/ 1454150 w 6381750"/>
              <a:gd name="connsiteY3" fmla="*/ 1482726 h 1726971"/>
              <a:gd name="connsiteX4" fmla="*/ 2535237 w 6381750"/>
              <a:gd name="connsiteY4" fmla="*/ 1503363 h 1726971"/>
              <a:gd name="connsiteX5" fmla="*/ 3879850 w 6381750"/>
              <a:gd name="connsiteY5" fmla="*/ 996952 h 1726971"/>
              <a:gd name="connsiteX6" fmla="*/ 6381750 w 6381750"/>
              <a:gd name="connsiteY6" fmla="*/ 0 h 1726971"/>
              <a:gd name="connsiteX0" fmla="*/ 0 w 6381750"/>
              <a:gd name="connsiteY0" fmla="*/ 1019175 h 1671939"/>
              <a:gd name="connsiteX1" fmla="*/ 463550 w 6381750"/>
              <a:gd name="connsiteY1" fmla="*/ 1044575 h 1671939"/>
              <a:gd name="connsiteX2" fmla="*/ 1120775 w 6381750"/>
              <a:gd name="connsiteY2" fmla="*/ 1352550 h 1671939"/>
              <a:gd name="connsiteX3" fmla="*/ 1454150 w 6381750"/>
              <a:gd name="connsiteY3" fmla="*/ 1482726 h 1671939"/>
              <a:gd name="connsiteX4" fmla="*/ 2535237 w 6381750"/>
              <a:gd name="connsiteY4" fmla="*/ 1503363 h 1671939"/>
              <a:gd name="connsiteX5" fmla="*/ 3879850 w 6381750"/>
              <a:gd name="connsiteY5" fmla="*/ 996952 h 1671939"/>
              <a:gd name="connsiteX6" fmla="*/ 6381750 w 6381750"/>
              <a:gd name="connsiteY6" fmla="*/ 0 h 1671939"/>
              <a:gd name="connsiteX0" fmla="*/ 0 w 6381750"/>
              <a:gd name="connsiteY0" fmla="*/ 1019175 h 1675460"/>
              <a:gd name="connsiteX1" fmla="*/ 463550 w 6381750"/>
              <a:gd name="connsiteY1" fmla="*/ 1044575 h 1675460"/>
              <a:gd name="connsiteX2" fmla="*/ 1120775 w 6381750"/>
              <a:gd name="connsiteY2" fmla="*/ 1352550 h 1675460"/>
              <a:gd name="connsiteX3" fmla="*/ 1454150 w 6381750"/>
              <a:gd name="connsiteY3" fmla="*/ 1482726 h 1675460"/>
              <a:gd name="connsiteX4" fmla="*/ 2563812 w 6381750"/>
              <a:gd name="connsiteY4" fmla="*/ 1508126 h 1675460"/>
              <a:gd name="connsiteX5" fmla="*/ 3879850 w 6381750"/>
              <a:gd name="connsiteY5" fmla="*/ 996952 h 1675460"/>
              <a:gd name="connsiteX6" fmla="*/ 6381750 w 6381750"/>
              <a:gd name="connsiteY6" fmla="*/ 0 h 1675460"/>
              <a:gd name="connsiteX0" fmla="*/ 0 w 6381750"/>
              <a:gd name="connsiteY0" fmla="*/ 1019175 h 1696938"/>
              <a:gd name="connsiteX1" fmla="*/ 463550 w 6381750"/>
              <a:gd name="connsiteY1" fmla="*/ 1044575 h 1696938"/>
              <a:gd name="connsiteX2" fmla="*/ 1120775 w 6381750"/>
              <a:gd name="connsiteY2" fmla="*/ 1352550 h 1696938"/>
              <a:gd name="connsiteX3" fmla="*/ 1454150 w 6381750"/>
              <a:gd name="connsiteY3" fmla="*/ 1482726 h 1696938"/>
              <a:gd name="connsiteX4" fmla="*/ 2449512 w 6381750"/>
              <a:gd name="connsiteY4" fmla="*/ 1536701 h 1696938"/>
              <a:gd name="connsiteX5" fmla="*/ 3879850 w 6381750"/>
              <a:gd name="connsiteY5" fmla="*/ 996952 h 1696938"/>
              <a:gd name="connsiteX6" fmla="*/ 6381750 w 6381750"/>
              <a:gd name="connsiteY6" fmla="*/ 0 h 1696938"/>
              <a:gd name="connsiteX0" fmla="*/ 0 w 6381750"/>
              <a:gd name="connsiteY0" fmla="*/ 1019175 h 1682553"/>
              <a:gd name="connsiteX1" fmla="*/ 463550 w 6381750"/>
              <a:gd name="connsiteY1" fmla="*/ 1044575 h 1682553"/>
              <a:gd name="connsiteX2" fmla="*/ 1120775 w 6381750"/>
              <a:gd name="connsiteY2" fmla="*/ 1352550 h 1682553"/>
              <a:gd name="connsiteX3" fmla="*/ 1454150 w 6381750"/>
              <a:gd name="connsiteY3" fmla="*/ 1482726 h 1682553"/>
              <a:gd name="connsiteX4" fmla="*/ 2544762 w 6381750"/>
              <a:gd name="connsiteY4" fmla="*/ 1517651 h 1682553"/>
              <a:gd name="connsiteX5" fmla="*/ 3879850 w 6381750"/>
              <a:gd name="connsiteY5" fmla="*/ 996952 h 1682553"/>
              <a:gd name="connsiteX6" fmla="*/ 6381750 w 6381750"/>
              <a:gd name="connsiteY6" fmla="*/ 0 h 1682553"/>
              <a:gd name="connsiteX0" fmla="*/ 0 w 6381750"/>
              <a:gd name="connsiteY0" fmla="*/ 1019175 h 1700574"/>
              <a:gd name="connsiteX1" fmla="*/ 463550 w 6381750"/>
              <a:gd name="connsiteY1" fmla="*/ 1044575 h 1700574"/>
              <a:gd name="connsiteX2" fmla="*/ 1120775 w 6381750"/>
              <a:gd name="connsiteY2" fmla="*/ 1352550 h 1700574"/>
              <a:gd name="connsiteX3" fmla="*/ 1454150 w 6381750"/>
              <a:gd name="connsiteY3" fmla="*/ 1482726 h 1700574"/>
              <a:gd name="connsiteX4" fmla="*/ 2425700 w 6381750"/>
              <a:gd name="connsiteY4" fmla="*/ 1541463 h 1700574"/>
              <a:gd name="connsiteX5" fmla="*/ 3879850 w 6381750"/>
              <a:gd name="connsiteY5" fmla="*/ 996952 h 1700574"/>
              <a:gd name="connsiteX6" fmla="*/ 6381750 w 6381750"/>
              <a:gd name="connsiteY6" fmla="*/ 0 h 1700574"/>
              <a:gd name="connsiteX0" fmla="*/ 0 w 6381750"/>
              <a:gd name="connsiteY0" fmla="*/ 1019175 h 1700574"/>
              <a:gd name="connsiteX1" fmla="*/ 463550 w 6381750"/>
              <a:gd name="connsiteY1" fmla="*/ 1044575 h 1700574"/>
              <a:gd name="connsiteX2" fmla="*/ 1120775 w 6381750"/>
              <a:gd name="connsiteY2" fmla="*/ 1352550 h 1700574"/>
              <a:gd name="connsiteX3" fmla="*/ 1454150 w 6381750"/>
              <a:gd name="connsiteY3" fmla="*/ 1482726 h 1700574"/>
              <a:gd name="connsiteX4" fmla="*/ 2425700 w 6381750"/>
              <a:gd name="connsiteY4" fmla="*/ 1541463 h 1700574"/>
              <a:gd name="connsiteX5" fmla="*/ 2868613 w 6381750"/>
              <a:gd name="connsiteY5" fmla="*/ 1397001 h 1700574"/>
              <a:gd name="connsiteX6" fmla="*/ 3879850 w 6381750"/>
              <a:gd name="connsiteY6" fmla="*/ 996952 h 1700574"/>
              <a:gd name="connsiteX7" fmla="*/ 6381750 w 6381750"/>
              <a:gd name="connsiteY7" fmla="*/ 0 h 1700574"/>
              <a:gd name="connsiteX0" fmla="*/ 0 w 6381750"/>
              <a:gd name="connsiteY0" fmla="*/ 1019175 h 1700574"/>
              <a:gd name="connsiteX1" fmla="*/ 463550 w 6381750"/>
              <a:gd name="connsiteY1" fmla="*/ 1044575 h 1700574"/>
              <a:gd name="connsiteX2" fmla="*/ 1120775 w 6381750"/>
              <a:gd name="connsiteY2" fmla="*/ 1352550 h 1700574"/>
              <a:gd name="connsiteX3" fmla="*/ 1454150 w 6381750"/>
              <a:gd name="connsiteY3" fmla="*/ 1482726 h 1700574"/>
              <a:gd name="connsiteX4" fmla="*/ 2425700 w 6381750"/>
              <a:gd name="connsiteY4" fmla="*/ 1541463 h 1700574"/>
              <a:gd name="connsiteX5" fmla="*/ 3101975 w 6381750"/>
              <a:gd name="connsiteY5" fmla="*/ 1287463 h 1700574"/>
              <a:gd name="connsiteX6" fmla="*/ 3879850 w 6381750"/>
              <a:gd name="connsiteY6" fmla="*/ 996952 h 1700574"/>
              <a:gd name="connsiteX7" fmla="*/ 6381750 w 6381750"/>
              <a:gd name="connsiteY7" fmla="*/ 0 h 1700574"/>
              <a:gd name="connsiteX0" fmla="*/ 0 w 6381750"/>
              <a:gd name="connsiteY0" fmla="*/ 1019175 h 1700574"/>
              <a:gd name="connsiteX1" fmla="*/ 463550 w 6381750"/>
              <a:gd name="connsiteY1" fmla="*/ 1044575 h 1700574"/>
              <a:gd name="connsiteX2" fmla="*/ 1120775 w 6381750"/>
              <a:gd name="connsiteY2" fmla="*/ 1352550 h 1700574"/>
              <a:gd name="connsiteX3" fmla="*/ 1454150 w 6381750"/>
              <a:gd name="connsiteY3" fmla="*/ 1482726 h 1700574"/>
              <a:gd name="connsiteX4" fmla="*/ 2425700 w 6381750"/>
              <a:gd name="connsiteY4" fmla="*/ 1541463 h 1700574"/>
              <a:gd name="connsiteX5" fmla="*/ 3101975 w 6381750"/>
              <a:gd name="connsiteY5" fmla="*/ 1287463 h 1700574"/>
              <a:gd name="connsiteX6" fmla="*/ 3879850 w 6381750"/>
              <a:gd name="connsiteY6" fmla="*/ 996952 h 1700574"/>
              <a:gd name="connsiteX7" fmla="*/ 6381750 w 6381750"/>
              <a:gd name="connsiteY7" fmla="*/ 0 h 1700574"/>
              <a:gd name="connsiteX0" fmla="*/ 0 w 6381750"/>
              <a:gd name="connsiteY0" fmla="*/ 1019175 h 1682553"/>
              <a:gd name="connsiteX1" fmla="*/ 463550 w 6381750"/>
              <a:gd name="connsiteY1" fmla="*/ 1044575 h 1682553"/>
              <a:gd name="connsiteX2" fmla="*/ 1120775 w 6381750"/>
              <a:gd name="connsiteY2" fmla="*/ 1352550 h 1682553"/>
              <a:gd name="connsiteX3" fmla="*/ 1454150 w 6381750"/>
              <a:gd name="connsiteY3" fmla="*/ 1482726 h 1682553"/>
              <a:gd name="connsiteX4" fmla="*/ 2511425 w 6381750"/>
              <a:gd name="connsiteY4" fmla="*/ 1517651 h 1682553"/>
              <a:gd name="connsiteX5" fmla="*/ 3101975 w 6381750"/>
              <a:gd name="connsiteY5" fmla="*/ 1287463 h 1682553"/>
              <a:gd name="connsiteX6" fmla="*/ 3879850 w 6381750"/>
              <a:gd name="connsiteY6" fmla="*/ 996952 h 1682553"/>
              <a:gd name="connsiteX7" fmla="*/ 6381750 w 6381750"/>
              <a:gd name="connsiteY7" fmla="*/ 0 h 1682553"/>
              <a:gd name="connsiteX0" fmla="*/ 0 w 6381750"/>
              <a:gd name="connsiteY0" fmla="*/ 1019175 h 1682553"/>
              <a:gd name="connsiteX1" fmla="*/ 463550 w 6381750"/>
              <a:gd name="connsiteY1" fmla="*/ 1044575 h 1682553"/>
              <a:gd name="connsiteX2" fmla="*/ 1120775 w 6381750"/>
              <a:gd name="connsiteY2" fmla="*/ 1352550 h 1682553"/>
              <a:gd name="connsiteX3" fmla="*/ 1454150 w 6381750"/>
              <a:gd name="connsiteY3" fmla="*/ 1482726 h 1682553"/>
              <a:gd name="connsiteX4" fmla="*/ 2511425 w 6381750"/>
              <a:gd name="connsiteY4" fmla="*/ 1517651 h 1682553"/>
              <a:gd name="connsiteX5" fmla="*/ 3292475 w 6381750"/>
              <a:gd name="connsiteY5" fmla="*/ 1158876 h 1682553"/>
              <a:gd name="connsiteX6" fmla="*/ 3879850 w 6381750"/>
              <a:gd name="connsiteY6" fmla="*/ 996952 h 1682553"/>
              <a:gd name="connsiteX7" fmla="*/ 6381750 w 6381750"/>
              <a:gd name="connsiteY7" fmla="*/ 0 h 1682553"/>
              <a:gd name="connsiteX0" fmla="*/ 0 w 6381750"/>
              <a:gd name="connsiteY0" fmla="*/ 1019175 h 1682553"/>
              <a:gd name="connsiteX1" fmla="*/ 463550 w 6381750"/>
              <a:gd name="connsiteY1" fmla="*/ 1044575 h 1682553"/>
              <a:gd name="connsiteX2" fmla="*/ 1120775 w 6381750"/>
              <a:gd name="connsiteY2" fmla="*/ 1352550 h 1682553"/>
              <a:gd name="connsiteX3" fmla="*/ 1454150 w 6381750"/>
              <a:gd name="connsiteY3" fmla="*/ 1482726 h 1682553"/>
              <a:gd name="connsiteX4" fmla="*/ 2511425 w 6381750"/>
              <a:gd name="connsiteY4" fmla="*/ 1517651 h 1682553"/>
              <a:gd name="connsiteX5" fmla="*/ 3292475 w 6381750"/>
              <a:gd name="connsiteY5" fmla="*/ 1158876 h 1682553"/>
              <a:gd name="connsiteX6" fmla="*/ 3879850 w 6381750"/>
              <a:gd name="connsiteY6" fmla="*/ 996952 h 1682553"/>
              <a:gd name="connsiteX7" fmla="*/ 6381750 w 6381750"/>
              <a:gd name="connsiteY7" fmla="*/ 0 h 1682553"/>
              <a:gd name="connsiteX0" fmla="*/ 0 w 6381750"/>
              <a:gd name="connsiteY0" fmla="*/ 1019175 h 1682553"/>
              <a:gd name="connsiteX1" fmla="*/ 463550 w 6381750"/>
              <a:gd name="connsiteY1" fmla="*/ 1044575 h 1682553"/>
              <a:gd name="connsiteX2" fmla="*/ 1120775 w 6381750"/>
              <a:gd name="connsiteY2" fmla="*/ 1352550 h 1682553"/>
              <a:gd name="connsiteX3" fmla="*/ 1454150 w 6381750"/>
              <a:gd name="connsiteY3" fmla="*/ 1482726 h 1682553"/>
              <a:gd name="connsiteX4" fmla="*/ 2511425 w 6381750"/>
              <a:gd name="connsiteY4" fmla="*/ 1517651 h 1682553"/>
              <a:gd name="connsiteX5" fmla="*/ 3097212 w 6381750"/>
              <a:gd name="connsiteY5" fmla="*/ 1358901 h 1682553"/>
              <a:gd name="connsiteX6" fmla="*/ 3879850 w 6381750"/>
              <a:gd name="connsiteY6" fmla="*/ 996952 h 1682553"/>
              <a:gd name="connsiteX7" fmla="*/ 6381750 w 6381750"/>
              <a:gd name="connsiteY7" fmla="*/ 0 h 1682553"/>
              <a:gd name="connsiteX0" fmla="*/ 0 w 6381750"/>
              <a:gd name="connsiteY0" fmla="*/ 1019175 h 1682553"/>
              <a:gd name="connsiteX1" fmla="*/ 463550 w 6381750"/>
              <a:gd name="connsiteY1" fmla="*/ 1044575 h 1682553"/>
              <a:gd name="connsiteX2" fmla="*/ 1120775 w 6381750"/>
              <a:gd name="connsiteY2" fmla="*/ 1352550 h 1682553"/>
              <a:gd name="connsiteX3" fmla="*/ 1454150 w 6381750"/>
              <a:gd name="connsiteY3" fmla="*/ 1482726 h 1682553"/>
              <a:gd name="connsiteX4" fmla="*/ 2511425 w 6381750"/>
              <a:gd name="connsiteY4" fmla="*/ 1517651 h 1682553"/>
              <a:gd name="connsiteX5" fmla="*/ 3097212 w 6381750"/>
              <a:gd name="connsiteY5" fmla="*/ 1358901 h 1682553"/>
              <a:gd name="connsiteX6" fmla="*/ 3879850 w 6381750"/>
              <a:gd name="connsiteY6" fmla="*/ 996952 h 1682553"/>
              <a:gd name="connsiteX7" fmla="*/ 6381750 w 6381750"/>
              <a:gd name="connsiteY7" fmla="*/ 0 h 1682553"/>
              <a:gd name="connsiteX0" fmla="*/ 0 w 6381750"/>
              <a:gd name="connsiteY0" fmla="*/ 1019175 h 1682553"/>
              <a:gd name="connsiteX1" fmla="*/ 463550 w 6381750"/>
              <a:gd name="connsiteY1" fmla="*/ 1044575 h 1682553"/>
              <a:gd name="connsiteX2" fmla="*/ 1120775 w 6381750"/>
              <a:gd name="connsiteY2" fmla="*/ 1352550 h 1682553"/>
              <a:gd name="connsiteX3" fmla="*/ 1454150 w 6381750"/>
              <a:gd name="connsiteY3" fmla="*/ 1482726 h 1682553"/>
              <a:gd name="connsiteX4" fmla="*/ 2511425 w 6381750"/>
              <a:gd name="connsiteY4" fmla="*/ 1517651 h 1682553"/>
              <a:gd name="connsiteX5" fmla="*/ 3149599 w 6381750"/>
              <a:gd name="connsiteY5" fmla="*/ 1249364 h 1682553"/>
              <a:gd name="connsiteX6" fmla="*/ 3879850 w 6381750"/>
              <a:gd name="connsiteY6" fmla="*/ 996952 h 1682553"/>
              <a:gd name="connsiteX7" fmla="*/ 6381750 w 6381750"/>
              <a:gd name="connsiteY7" fmla="*/ 0 h 1682553"/>
              <a:gd name="connsiteX0" fmla="*/ 0 w 6381750"/>
              <a:gd name="connsiteY0" fmla="*/ 1019175 h 1682553"/>
              <a:gd name="connsiteX1" fmla="*/ 463550 w 6381750"/>
              <a:gd name="connsiteY1" fmla="*/ 1044575 h 1682553"/>
              <a:gd name="connsiteX2" fmla="*/ 1120775 w 6381750"/>
              <a:gd name="connsiteY2" fmla="*/ 1352550 h 1682553"/>
              <a:gd name="connsiteX3" fmla="*/ 1454150 w 6381750"/>
              <a:gd name="connsiteY3" fmla="*/ 1482726 h 1682553"/>
              <a:gd name="connsiteX4" fmla="*/ 2511425 w 6381750"/>
              <a:gd name="connsiteY4" fmla="*/ 1517651 h 1682553"/>
              <a:gd name="connsiteX5" fmla="*/ 3197224 w 6381750"/>
              <a:gd name="connsiteY5" fmla="*/ 1239839 h 1682553"/>
              <a:gd name="connsiteX6" fmla="*/ 3879850 w 6381750"/>
              <a:gd name="connsiteY6" fmla="*/ 996952 h 1682553"/>
              <a:gd name="connsiteX7" fmla="*/ 6381750 w 6381750"/>
              <a:gd name="connsiteY7" fmla="*/ 0 h 1682553"/>
              <a:gd name="connsiteX0" fmla="*/ 0 w 6381750"/>
              <a:gd name="connsiteY0" fmla="*/ 1019175 h 1682553"/>
              <a:gd name="connsiteX1" fmla="*/ 463550 w 6381750"/>
              <a:gd name="connsiteY1" fmla="*/ 1044575 h 1682553"/>
              <a:gd name="connsiteX2" fmla="*/ 1120775 w 6381750"/>
              <a:gd name="connsiteY2" fmla="*/ 1352550 h 1682553"/>
              <a:gd name="connsiteX3" fmla="*/ 1454150 w 6381750"/>
              <a:gd name="connsiteY3" fmla="*/ 1482726 h 1682553"/>
              <a:gd name="connsiteX4" fmla="*/ 2511425 w 6381750"/>
              <a:gd name="connsiteY4" fmla="*/ 1517651 h 1682553"/>
              <a:gd name="connsiteX5" fmla="*/ 3197224 w 6381750"/>
              <a:gd name="connsiteY5" fmla="*/ 1239839 h 1682553"/>
              <a:gd name="connsiteX6" fmla="*/ 3879850 w 6381750"/>
              <a:gd name="connsiteY6" fmla="*/ 996952 h 1682553"/>
              <a:gd name="connsiteX7" fmla="*/ 6381750 w 6381750"/>
              <a:gd name="connsiteY7" fmla="*/ 0 h 1682553"/>
              <a:gd name="connsiteX0" fmla="*/ 0 w 6381750"/>
              <a:gd name="connsiteY0" fmla="*/ 1019175 h 1682553"/>
              <a:gd name="connsiteX1" fmla="*/ 463550 w 6381750"/>
              <a:gd name="connsiteY1" fmla="*/ 1044575 h 1682553"/>
              <a:gd name="connsiteX2" fmla="*/ 1120775 w 6381750"/>
              <a:gd name="connsiteY2" fmla="*/ 1352550 h 1682553"/>
              <a:gd name="connsiteX3" fmla="*/ 1454150 w 6381750"/>
              <a:gd name="connsiteY3" fmla="*/ 1482726 h 1682553"/>
              <a:gd name="connsiteX4" fmla="*/ 2511425 w 6381750"/>
              <a:gd name="connsiteY4" fmla="*/ 1517651 h 1682553"/>
              <a:gd name="connsiteX5" fmla="*/ 2978149 w 6381750"/>
              <a:gd name="connsiteY5" fmla="*/ 1325564 h 1682553"/>
              <a:gd name="connsiteX6" fmla="*/ 3879850 w 6381750"/>
              <a:gd name="connsiteY6" fmla="*/ 996952 h 1682553"/>
              <a:gd name="connsiteX7" fmla="*/ 6381750 w 6381750"/>
              <a:gd name="connsiteY7" fmla="*/ 0 h 1682553"/>
              <a:gd name="connsiteX0" fmla="*/ 0 w 6381750"/>
              <a:gd name="connsiteY0" fmla="*/ 1019175 h 1682553"/>
              <a:gd name="connsiteX1" fmla="*/ 463550 w 6381750"/>
              <a:gd name="connsiteY1" fmla="*/ 1044575 h 1682553"/>
              <a:gd name="connsiteX2" fmla="*/ 1120775 w 6381750"/>
              <a:gd name="connsiteY2" fmla="*/ 1352550 h 1682553"/>
              <a:gd name="connsiteX3" fmla="*/ 1454150 w 6381750"/>
              <a:gd name="connsiteY3" fmla="*/ 1482726 h 1682553"/>
              <a:gd name="connsiteX4" fmla="*/ 2511425 w 6381750"/>
              <a:gd name="connsiteY4" fmla="*/ 1517651 h 1682553"/>
              <a:gd name="connsiteX5" fmla="*/ 3879850 w 6381750"/>
              <a:gd name="connsiteY5" fmla="*/ 996952 h 1682553"/>
              <a:gd name="connsiteX6" fmla="*/ 6381750 w 6381750"/>
              <a:gd name="connsiteY6" fmla="*/ 0 h 1682553"/>
              <a:gd name="connsiteX0" fmla="*/ 0 w 6381750"/>
              <a:gd name="connsiteY0" fmla="*/ 1019175 h 1682553"/>
              <a:gd name="connsiteX1" fmla="*/ 463550 w 6381750"/>
              <a:gd name="connsiteY1" fmla="*/ 1044575 h 1682553"/>
              <a:gd name="connsiteX2" fmla="*/ 1120775 w 6381750"/>
              <a:gd name="connsiteY2" fmla="*/ 1352550 h 1682553"/>
              <a:gd name="connsiteX3" fmla="*/ 1454150 w 6381750"/>
              <a:gd name="connsiteY3" fmla="*/ 1482726 h 1682553"/>
              <a:gd name="connsiteX4" fmla="*/ 2511425 w 6381750"/>
              <a:gd name="connsiteY4" fmla="*/ 1517651 h 1682553"/>
              <a:gd name="connsiteX5" fmla="*/ 3870325 w 6381750"/>
              <a:gd name="connsiteY5" fmla="*/ 1011239 h 1682553"/>
              <a:gd name="connsiteX6" fmla="*/ 6381750 w 6381750"/>
              <a:gd name="connsiteY6" fmla="*/ 0 h 1682553"/>
              <a:gd name="connsiteX0" fmla="*/ 0 w 6381750"/>
              <a:gd name="connsiteY0" fmla="*/ 1019175 h 1682553"/>
              <a:gd name="connsiteX1" fmla="*/ 463550 w 6381750"/>
              <a:gd name="connsiteY1" fmla="*/ 1044575 h 1682553"/>
              <a:gd name="connsiteX2" fmla="*/ 1120775 w 6381750"/>
              <a:gd name="connsiteY2" fmla="*/ 1352550 h 1682553"/>
              <a:gd name="connsiteX3" fmla="*/ 1454150 w 6381750"/>
              <a:gd name="connsiteY3" fmla="*/ 1482726 h 1682553"/>
              <a:gd name="connsiteX4" fmla="*/ 2511425 w 6381750"/>
              <a:gd name="connsiteY4" fmla="*/ 1517651 h 1682553"/>
              <a:gd name="connsiteX5" fmla="*/ 3870325 w 6381750"/>
              <a:gd name="connsiteY5" fmla="*/ 1011239 h 1682553"/>
              <a:gd name="connsiteX6" fmla="*/ 6381750 w 6381750"/>
              <a:gd name="connsiteY6" fmla="*/ 0 h 1682553"/>
              <a:gd name="connsiteX0" fmla="*/ 0 w 6381750"/>
              <a:gd name="connsiteY0" fmla="*/ 1019175 h 1682553"/>
              <a:gd name="connsiteX1" fmla="*/ 463550 w 6381750"/>
              <a:gd name="connsiteY1" fmla="*/ 1044575 h 1682553"/>
              <a:gd name="connsiteX2" fmla="*/ 1120775 w 6381750"/>
              <a:gd name="connsiteY2" fmla="*/ 1352550 h 1682553"/>
              <a:gd name="connsiteX3" fmla="*/ 1454150 w 6381750"/>
              <a:gd name="connsiteY3" fmla="*/ 1482726 h 1682553"/>
              <a:gd name="connsiteX4" fmla="*/ 2511425 w 6381750"/>
              <a:gd name="connsiteY4" fmla="*/ 1517651 h 1682553"/>
              <a:gd name="connsiteX5" fmla="*/ 3870325 w 6381750"/>
              <a:gd name="connsiteY5" fmla="*/ 1011239 h 1682553"/>
              <a:gd name="connsiteX6" fmla="*/ 6381750 w 6381750"/>
              <a:gd name="connsiteY6" fmla="*/ 0 h 1682553"/>
              <a:gd name="connsiteX0" fmla="*/ 0 w 6381750"/>
              <a:gd name="connsiteY0" fmla="*/ 1019175 h 1682553"/>
              <a:gd name="connsiteX1" fmla="*/ 463550 w 6381750"/>
              <a:gd name="connsiteY1" fmla="*/ 1044575 h 1682553"/>
              <a:gd name="connsiteX2" fmla="*/ 1120775 w 6381750"/>
              <a:gd name="connsiteY2" fmla="*/ 1352550 h 1682553"/>
              <a:gd name="connsiteX3" fmla="*/ 1454150 w 6381750"/>
              <a:gd name="connsiteY3" fmla="*/ 1482726 h 1682553"/>
              <a:gd name="connsiteX4" fmla="*/ 2511425 w 6381750"/>
              <a:gd name="connsiteY4" fmla="*/ 1517651 h 1682553"/>
              <a:gd name="connsiteX5" fmla="*/ 3870325 w 6381750"/>
              <a:gd name="connsiteY5" fmla="*/ 1011239 h 1682553"/>
              <a:gd name="connsiteX6" fmla="*/ 6381750 w 6381750"/>
              <a:gd name="connsiteY6" fmla="*/ 0 h 1682553"/>
              <a:gd name="connsiteX0" fmla="*/ 0 w 6600825"/>
              <a:gd name="connsiteY0" fmla="*/ 1042988 h 1706366"/>
              <a:gd name="connsiteX1" fmla="*/ 463550 w 6600825"/>
              <a:gd name="connsiteY1" fmla="*/ 1068388 h 1706366"/>
              <a:gd name="connsiteX2" fmla="*/ 1120775 w 6600825"/>
              <a:gd name="connsiteY2" fmla="*/ 1376363 h 1706366"/>
              <a:gd name="connsiteX3" fmla="*/ 1454150 w 6600825"/>
              <a:gd name="connsiteY3" fmla="*/ 1506539 h 1706366"/>
              <a:gd name="connsiteX4" fmla="*/ 2511425 w 6600825"/>
              <a:gd name="connsiteY4" fmla="*/ 1541464 h 1706366"/>
              <a:gd name="connsiteX5" fmla="*/ 3870325 w 6600825"/>
              <a:gd name="connsiteY5" fmla="*/ 1035052 h 1706366"/>
              <a:gd name="connsiteX6" fmla="*/ 6600825 w 6600825"/>
              <a:gd name="connsiteY6" fmla="*/ 0 h 1706366"/>
              <a:gd name="connsiteX0" fmla="*/ 0 w 6600825"/>
              <a:gd name="connsiteY0" fmla="*/ 1042988 h 1506539"/>
              <a:gd name="connsiteX1" fmla="*/ 463550 w 6600825"/>
              <a:gd name="connsiteY1" fmla="*/ 1068388 h 1506539"/>
              <a:gd name="connsiteX2" fmla="*/ 1120775 w 6600825"/>
              <a:gd name="connsiteY2" fmla="*/ 1376363 h 1506539"/>
              <a:gd name="connsiteX3" fmla="*/ 1454150 w 6600825"/>
              <a:gd name="connsiteY3" fmla="*/ 1506539 h 1506539"/>
              <a:gd name="connsiteX4" fmla="*/ 3870325 w 6600825"/>
              <a:gd name="connsiteY4" fmla="*/ 1035052 h 1506539"/>
              <a:gd name="connsiteX5" fmla="*/ 6600825 w 6600825"/>
              <a:gd name="connsiteY5" fmla="*/ 0 h 1506539"/>
              <a:gd name="connsiteX0" fmla="*/ 0 w 6600825"/>
              <a:gd name="connsiteY0" fmla="*/ 1042988 h 1376451"/>
              <a:gd name="connsiteX1" fmla="*/ 463550 w 6600825"/>
              <a:gd name="connsiteY1" fmla="*/ 1068388 h 1376451"/>
              <a:gd name="connsiteX2" fmla="*/ 1120775 w 6600825"/>
              <a:gd name="connsiteY2" fmla="*/ 1376363 h 1376451"/>
              <a:gd name="connsiteX3" fmla="*/ 3870325 w 6600825"/>
              <a:gd name="connsiteY3" fmla="*/ 1035052 h 1376451"/>
              <a:gd name="connsiteX4" fmla="*/ 6600825 w 6600825"/>
              <a:gd name="connsiteY4" fmla="*/ 0 h 1376451"/>
              <a:gd name="connsiteX0" fmla="*/ 0 w 6600825"/>
              <a:gd name="connsiteY0" fmla="*/ 1042988 h 1123510"/>
              <a:gd name="connsiteX1" fmla="*/ 463550 w 6600825"/>
              <a:gd name="connsiteY1" fmla="*/ 1068388 h 1123510"/>
              <a:gd name="connsiteX2" fmla="*/ 3870325 w 6600825"/>
              <a:gd name="connsiteY2" fmla="*/ 1035052 h 1123510"/>
              <a:gd name="connsiteX3" fmla="*/ 6600825 w 6600825"/>
              <a:gd name="connsiteY3" fmla="*/ 0 h 1123510"/>
              <a:gd name="connsiteX0" fmla="*/ 0 w 6137275"/>
              <a:gd name="connsiteY0" fmla="*/ 1068388 h 1123510"/>
              <a:gd name="connsiteX1" fmla="*/ 3406775 w 6137275"/>
              <a:gd name="connsiteY1" fmla="*/ 1035052 h 1123510"/>
              <a:gd name="connsiteX2" fmla="*/ 6137275 w 6137275"/>
              <a:gd name="connsiteY2" fmla="*/ 0 h 1123510"/>
              <a:gd name="connsiteX0" fmla="*/ 0 w 4064635"/>
              <a:gd name="connsiteY0" fmla="*/ 1495108 h 1495108"/>
              <a:gd name="connsiteX1" fmla="*/ 1334135 w 4064635"/>
              <a:gd name="connsiteY1" fmla="*/ 1035052 h 1495108"/>
              <a:gd name="connsiteX2" fmla="*/ 4064635 w 4064635"/>
              <a:gd name="connsiteY2" fmla="*/ 0 h 1495108"/>
              <a:gd name="connsiteX0" fmla="*/ 0 w 4064635"/>
              <a:gd name="connsiteY0" fmla="*/ 1495108 h 1495108"/>
              <a:gd name="connsiteX1" fmla="*/ 1334135 w 4064635"/>
              <a:gd name="connsiteY1" fmla="*/ 1035052 h 1495108"/>
              <a:gd name="connsiteX2" fmla="*/ 4064635 w 4064635"/>
              <a:gd name="connsiteY2" fmla="*/ 0 h 1495108"/>
              <a:gd name="connsiteX0" fmla="*/ 0 w 4026535"/>
              <a:gd name="connsiteY0" fmla="*/ 1487488 h 1487488"/>
              <a:gd name="connsiteX1" fmla="*/ 1296035 w 4026535"/>
              <a:gd name="connsiteY1" fmla="*/ 1035052 h 1487488"/>
              <a:gd name="connsiteX2" fmla="*/ 4026535 w 4026535"/>
              <a:gd name="connsiteY2" fmla="*/ 0 h 148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26535" h="1487488">
                <a:moveTo>
                  <a:pt x="0" y="1487488"/>
                </a:moveTo>
                <a:lnTo>
                  <a:pt x="1296035" y="1035052"/>
                </a:lnTo>
                <a:lnTo>
                  <a:pt x="4026535" y="0"/>
                </a:lnTo>
              </a:path>
            </a:pathLst>
          </a:custGeom>
          <a:noFill/>
          <a:ln w="25400">
            <a:solidFill>
              <a:schemeClr val="accent4">
                <a:lumMod val="50000"/>
              </a:schemeClr>
            </a:solidFill>
          </a:ln>
          <a:effectLst>
            <a:glow rad="63500">
              <a:schemeClr val="bg1">
                <a:alpha val="80000"/>
              </a:schemeClr>
            </a:glow>
            <a:outerShdw blurRad="63500" sx="102000" sy="102000" algn="ctr" rotWithShape="0">
              <a:schemeClr val="bg1"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0DAC59A-F479-4852-9861-184AFE8DA767}"/>
              </a:ext>
            </a:extLst>
          </p:cNvPr>
          <p:cNvSpPr txBox="1"/>
          <p:nvPr/>
        </p:nvSpPr>
        <p:spPr>
          <a:xfrm rot="19795689">
            <a:off x="763875" y="2412476"/>
            <a:ext cx="6120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0" cap="none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glow rad="165100">
                    <a:schemeClr val="accent2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잠원역</a:t>
            </a:r>
            <a:endParaRPr kumimoji="0" lang="en-US" altLang="ko-KR" sz="800" b="1" i="0" u="none" strike="noStrike" kern="0" cap="none" normalizeH="0" baseline="0" noProof="0" dirty="0">
              <a:ln>
                <a:noFill/>
              </a:ln>
              <a:solidFill>
                <a:prstClr val="white"/>
              </a:solidFill>
              <a:effectLst>
                <a:glow rad="165100">
                  <a:schemeClr val="accent2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9FCDDAD-0890-45BA-B50A-436E2A33783F}"/>
              </a:ext>
            </a:extLst>
          </p:cNvPr>
          <p:cNvSpPr txBox="1"/>
          <p:nvPr/>
        </p:nvSpPr>
        <p:spPr>
          <a:xfrm rot="20456295">
            <a:off x="771568" y="3324248"/>
            <a:ext cx="5360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b="1" kern="0" dirty="0" err="1">
                <a:solidFill>
                  <a:prstClr val="white"/>
                </a:solidFill>
                <a:effectLst>
                  <a:glow rad="165100">
                    <a:schemeClr val="accent6">
                      <a:lumMod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반포역</a:t>
            </a:r>
            <a:endParaRPr kumimoji="0" lang="en-US" altLang="ko-KR" sz="800" b="1" i="0" u="none" strike="noStrike" kern="0" cap="none" normalizeH="0" baseline="0" noProof="0" dirty="0">
              <a:ln>
                <a:noFill/>
              </a:ln>
              <a:solidFill>
                <a:prstClr val="white"/>
              </a:solidFill>
              <a:effectLst>
                <a:glow rad="165100">
                  <a:schemeClr val="accent6">
                    <a:lumMod val="5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F3373B-E9C6-477F-80FB-A107C7152517}"/>
              </a:ext>
            </a:extLst>
          </p:cNvPr>
          <p:cNvSpPr txBox="1"/>
          <p:nvPr/>
        </p:nvSpPr>
        <p:spPr>
          <a:xfrm rot="20456295">
            <a:off x="2236685" y="2748271"/>
            <a:ext cx="5360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b="1" kern="0" dirty="0" err="1">
                <a:solidFill>
                  <a:prstClr val="white"/>
                </a:solidFill>
                <a:effectLst>
                  <a:glow rad="165100">
                    <a:schemeClr val="accent6">
                      <a:lumMod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논현역</a:t>
            </a:r>
            <a:endParaRPr kumimoji="0" lang="en-US" altLang="ko-KR" sz="800" b="1" i="0" u="none" strike="noStrike" kern="0" cap="none" normalizeH="0" baseline="0" noProof="0" dirty="0">
              <a:ln>
                <a:noFill/>
              </a:ln>
              <a:solidFill>
                <a:prstClr val="white"/>
              </a:solidFill>
              <a:effectLst>
                <a:glow rad="165100">
                  <a:schemeClr val="accent6">
                    <a:lumMod val="5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B97489-7BD1-46DE-BF9F-71A9F002C7F1}"/>
              </a:ext>
            </a:extLst>
          </p:cNvPr>
          <p:cNvSpPr txBox="1"/>
          <p:nvPr/>
        </p:nvSpPr>
        <p:spPr>
          <a:xfrm rot="20456295">
            <a:off x="4157219" y="3502436"/>
            <a:ext cx="5360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b="1" kern="0" dirty="0" err="1">
                <a:solidFill>
                  <a:prstClr val="white"/>
                </a:solidFill>
                <a:effectLst>
                  <a:glow rad="165100">
                    <a:schemeClr val="accent2">
                      <a:lumMod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언주역</a:t>
            </a:r>
            <a:endParaRPr kumimoji="0" lang="en-US" altLang="ko-KR" sz="800" b="1" i="0" u="none" strike="noStrike" kern="0" cap="none" normalizeH="0" baseline="0" noProof="0" dirty="0">
              <a:ln>
                <a:noFill/>
              </a:ln>
              <a:solidFill>
                <a:prstClr val="white"/>
              </a:solidFill>
              <a:effectLst>
                <a:glow rad="165100">
                  <a:schemeClr val="accent2">
                    <a:lumMod val="5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5C1BBE-1FCA-423B-A2A0-8663F9DC02B2}"/>
              </a:ext>
            </a:extLst>
          </p:cNvPr>
          <p:cNvSpPr txBox="1"/>
          <p:nvPr/>
        </p:nvSpPr>
        <p:spPr>
          <a:xfrm rot="20456295">
            <a:off x="5608483" y="2959205"/>
            <a:ext cx="5360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b="1" kern="0" dirty="0">
                <a:solidFill>
                  <a:prstClr val="white"/>
                </a:solidFill>
                <a:effectLst>
                  <a:glow rad="165100">
                    <a:schemeClr val="accent2">
                      <a:lumMod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선정릉역</a:t>
            </a:r>
            <a:endParaRPr kumimoji="0" lang="en-US" altLang="ko-KR" sz="800" b="1" i="0" u="none" strike="noStrike" kern="0" cap="none" normalizeH="0" baseline="0" noProof="0" dirty="0">
              <a:ln>
                <a:noFill/>
              </a:ln>
              <a:solidFill>
                <a:prstClr val="white"/>
              </a:solidFill>
              <a:effectLst>
                <a:glow rad="165100">
                  <a:schemeClr val="accent2">
                    <a:lumMod val="5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852D74C-6C11-45FF-8CA1-767DE4867DC6}"/>
              </a:ext>
            </a:extLst>
          </p:cNvPr>
          <p:cNvSpPr/>
          <p:nvPr/>
        </p:nvSpPr>
        <p:spPr>
          <a:xfrm rot="20260634">
            <a:off x="920830" y="2280822"/>
            <a:ext cx="144000" cy="14400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8FECA80-52FC-49F9-A55F-E92CAE803451}"/>
              </a:ext>
            </a:extLst>
          </p:cNvPr>
          <p:cNvSpPr/>
          <p:nvPr/>
        </p:nvSpPr>
        <p:spPr>
          <a:xfrm rot="20260634">
            <a:off x="920831" y="3198981"/>
            <a:ext cx="144000" cy="1440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7</a:t>
            </a:r>
            <a:endParaRPr lang="ko-KR" altLang="en-US" sz="1000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00BC1309-B3E1-4C97-B0AB-21719FBB1AC2}"/>
              </a:ext>
            </a:extLst>
          </p:cNvPr>
          <p:cNvSpPr/>
          <p:nvPr/>
        </p:nvSpPr>
        <p:spPr>
          <a:xfrm rot="20260634">
            <a:off x="2383679" y="2633839"/>
            <a:ext cx="144000" cy="1440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7</a:t>
            </a:r>
            <a:endParaRPr lang="ko-KR" altLang="en-US" sz="1000" dirty="0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24F56521-F5A5-4F28-9E5C-CA439C2C1E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305" y="2801427"/>
            <a:ext cx="144000" cy="144000"/>
          </a:xfrm>
          <a:prstGeom prst="rect">
            <a:avLst/>
          </a:prstGeom>
        </p:spPr>
      </p:pic>
      <p:sp>
        <p:nvSpPr>
          <p:cNvPr id="57" name="자유형: 도형 56">
            <a:extLst>
              <a:ext uri="{FF2B5EF4-FFF2-40B4-BE49-F238E27FC236}">
                <a16:creationId xmlns:a16="http://schemas.microsoft.com/office/drawing/2014/main" id="{2119AE54-E9C9-4689-90A0-9434DE9726C4}"/>
              </a:ext>
            </a:extLst>
          </p:cNvPr>
          <p:cNvSpPr/>
          <p:nvPr/>
        </p:nvSpPr>
        <p:spPr>
          <a:xfrm>
            <a:off x="3125838" y="2287307"/>
            <a:ext cx="90431" cy="134423"/>
          </a:xfrm>
          <a:custGeom>
            <a:avLst/>
            <a:gdLst>
              <a:gd name="connsiteX0" fmla="*/ 0 w 1368425"/>
              <a:gd name="connsiteY0" fmla="*/ 288925 h 1946275"/>
              <a:gd name="connsiteX1" fmla="*/ 752475 w 1368425"/>
              <a:gd name="connsiteY1" fmla="*/ 0 h 1946275"/>
              <a:gd name="connsiteX2" fmla="*/ 1368425 w 1368425"/>
              <a:gd name="connsiteY2" fmla="*/ 749300 h 1946275"/>
              <a:gd name="connsiteX3" fmla="*/ 1035050 w 1368425"/>
              <a:gd name="connsiteY3" fmla="*/ 863600 h 1946275"/>
              <a:gd name="connsiteX4" fmla="*/ 1352550 w 1368425"/>
              <a:gd name="connsiteY4" fmla="*/ 1660525 h 1946275"/>
              <a:gd name="connsiteX5" fmla="*/ 619125 w 1368425"/>
              <a:gd name="connsiteY5" fmla="*/ 1946275 h 1946275"/>
              <a:gd name="connsiteX6" fmla="*/ 0 w 1368425"/>
              <a:gd name="connsiteY6" fmla="*/ 288925 h 194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8425" h="1946275">
                <a:moveTo>
                  <a:pt x="0" y="288925"/>
                </a:moveTo>
                <a:lnTo>
                  <a:pt x="752475" y="0"/>
                </a:lnTo>
                <a:lnTo>
                  <a:pt x="1368425" y="749300"/>
                </a:lnTo>
                <a:lnTo>
                  <a:pt x="1035050" y="863600"/>
                </a:lnTo>
                <a:lnTo>
                  <a:pt x="1352550" y="1660525"/>
                </a:lnTo>
                <a:lnTo>
                  <a:pt x="619125" y="1946275"/>
                </a:lnTo>
                <a:lnTo>
                  <a:pt x="0" y="288925"/>
                </a:lnTo>
                <a:close/>
              </a:path>
            </a:pathLst>
          </a:custGeom>
          <a:solidFill>
            <a:srgbClr val="FF0000"/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8" name="말풍선: 사각형 57">
            <a:extLst>
              <a:ext uri="{FF2B5EF4-FFF2-40B4-BE49-F238E27FC236}">
                <a16:creationId xmlns:a16="http://schemas.microsoft.com/office/drawing/2014/main" id="{577EF512-21F2-4602-A02F-4D42FE678566}"/>
              </a:ext>
            </a:extLst>
          </p:cNvPr>
          <p:cNvSpPr/>
          <p:nvPr/>
        </p:nvSpPr>
        <p:spPr>
          <a:xfrm>
            <a:off x="2597150" y="1966935"/>
            <a:ext cx="421878" cy="262160"/>
          </a:xfrm>
          <a:prstGeom prst="wedgeRectCallout">
            <a:avLst>
              <a:gd name="adj1" fmla="val 73938"/>
              <a:gd name="adj2" fmla="val 7141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SITE</a:t>
            </a:r>
            <a:endParaRPr lang="ko-KR" altLang="en-US" sz="1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D79109AC-A3B1-413C-BDA9-D680B8B93264}"/>
              </a:ext>
            </a:extLst>
          </p:cNvPr>
          <p:cNvSpPr/>
          <p:nvPr/>
        </p:nvSpPr>
        <p:spPr>
          <a:xfrm>
            <a:off x="4534740" y="1354489"/>
            <a:ext cx="197766" cy="197766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spc="-65" dirty="0"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sz="1000" spc="-65" dirty="0"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DD5616B-CB97-4EA9-9414-207EEB3FA967}"/>
              </a:ext>
            </a:extLst>
          </p:cNvPr>
          <p:cNvSpPr/>
          <p:nvPr/>
        </p:nvSpPr>
        <p:spPr>
          <a:xfrm>
            <a:off x="4407828" y="2139036"/>
            <a:ext cx="197766" cy="197766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spc="-65"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</a:t>
            </a:r>
            <a:endParaRPr lang="ko-KR" altLang="en-US" sz="1000" spc="-65" dirty="0"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61AB4C05-F948-4110-A9C4-4E5F966AF71E}"/>
              </a:ext>
            </a:extLst>
          </p:cNvPr>
          <p:cNvSpPr/>
          <p:nvPr/>
        </p:nvSpPr>
        <p:spPr>
          <a:xfrm>
            <a:off x="2542771" y="2435164"/>
            <a:ext cx="197766" cy="197766"/>
          </a:xfrm>
          <a:prstGeom prst="ellipse">
            <a:avLst/>
          </a:prstGeom>
          <a:solidFill>
            <a:srgbClr val="33CC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spc="-65" dirty="0"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5</a:t>
            </a:r>
            <a:endParaRPr lang="ko-KR" altLang="en-US" sz="1000" spc="-65" dirty="0"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0D880CC6-5596-4598-B288-DEDED8179EDB}"/>
              </a:ext>
            </a:extLst>
          </p:cNvPr>
          <p:cNvSpPr/>
          <p:nvPr/>
        </p:nvSpPr>
        <p:spPr>
          <a:xfrm>
            <a:off x="4037853" y="1876390"/>
            <a:ext cx="197766" cy="197766"/>
          </a:xfrm>
          <a:prstGeom prst="ellipse">
            <a:avLst/>
          </a:prstGeom>
          <a:solidFill>
            <a:srgbClr val="33CC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spc="-65" dirty="0"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6</a:t>
            </a:r>
            <a:endParaRPr lang="ko-KR" altLang="en-US" sz="1000" spc="-65" dirty="0"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44CEFE5C-36B7-4CB6-A93D-C42FAE796198}"/>
              </a:ext>
            </a:extLst>
          </p:cNvPr>
          <p:cNvSpPr/>
          <p:nvPr/>
        </p:nvSpPr>
        <p:spPr>
          <a:xfrm>
            <a:off x="3666601" y="2009304"/>
            <a:ext cx="197766" cy="197766"/>
          </a:xfrm>
          <a:prstGeom prst="ellipse">
            <a:avLst/>
          </a:prstGeom>
          <a:solidFill>
            <a:srgbClr val="33CC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spc="-65" dirty="0"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7</a:t>
            </a:r>
            <a:endParaRPr lang="ko-KR" altLang="en-US" sz="1000" spc="-65" dirty="0"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E821077-5B4C-4703-BFF1-57454185AFBC}"/>
              </a:ext>
            </a:extLst>
          </p:cNvPr>
          <p:cNvSpPr/>
          <p:nvPr/>
        </p:nvSpPr>
        <p:spPr>
          <a:xfrm>
            <a:off x="4240370" y="1982811"/>
            <a:ext cx="197766" cy="197766"/>
          </a:xfrm>
          <a:prstGeom prst="ellipse">
            <a:avLst/>
          </a:prstGeom>
          <a:solidFill>
            <a:srgbClr val="33CC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spc="-65" dirty="0"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8</a:t>
            </a:r>
            <a:endParaRPr lang="ko-KR" altLang="en-US" sz="1000" spc="-65" dirty="0"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C8AC263E-F814-458E-B26D-527CC4D11030}"/>
              </a:ext>
            </a:extLst>
          </p:cNvPr>
          <p:cNvSpPr/>
          <p:nvPr/>
        </p:nvSpPr>
        <p:spPr>
          <a:xfrm>
            <a:off x="3500438" y="2056714"/>
            <a:ext cx="197766" cy="197766"/>
          </a:xfrm>
          <a:prstGeom prst="ellipse">
            <a:avLst/>
          </a:prstGeom>
          <a:solidFill>
            <a:srgbClr val="33CC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spc="-65" dirty="0"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9</a:t>
            </a:r>
            <a:endParaRPr lang="ko-KR" altLang="en-US" sz="1000" spc="-65" dirty="0"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1E84D13-B484-4C9E-A0E7-0F8F8044325A}"/>
              </a:ext>
            </a:extLst>
          </p:cNvPr>
          <p:cNvSpPr txBox="1"/>
          <p:nvPr/>
        </p:nvSpPr>
        <p:spPr>
          <a:xfrm rot="20359805">
            <a:off x="2126890" y="1754239"/>
            <a:ext cx="6120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b="1" kern="0" dirty="0">
                <a:solidFill>
                  <a:prstClr val="white"/>
                </a:solidFill>
                <a:effectLst>
                  <a:glow rad="165100">
                    <a:schemeClr val="accent2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신사</a:t>
            </a:r>
            <a:r>
              <a:rPr kumimoji="0" lang="ko-KR" altLang="en-US" sz="800" b="1" i="0" u="none" strike="noStrike" kern="0" cap="none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65100">
                    <a:schemeClr val="accent2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역</a:t>
            </a:r>
            <a:endParaRPr kumimoji="0" lang="en-US" altLang="ko-KR" sz="800" b="1" i="0" u="none" strike="noStrike" kern="0" cap="none" normalizeH="0" baseline="0" noProof="0" dirty="0">
              <a:ln>
                <a:noFill/>
              </a:ln>
              <a:solidFill>
                <a:prstClr val="white"/>
              </a:solidFill>
              <a:effectLst>
                <a:glow rad="165100">
                  <a:schemeClr val="accent2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4E1E2E2-F77B-4921-9A92-B28E42169504}"/>
              </a:ext>
            </a:extLst>
          </p:cNvPr>
          <p:cNvSpPr txBox="1"/>
          <p:nvPr/>
        </p:nvSpPr>
        <p:spPr>
          <a:xfrm rot="20278693">
            <a:off x="3847831" y="2165830"/>
            <a:ext cx="4683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0" cap="none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glow rad="165100">
                    <a:schemeClr val="accent6">
                      <a:lumMod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학동역</a:t>
            </a:r>
            <a:endParaRPr kumimoji="0" lang="en-US" altLang="ko-KR" sz="800" b="1" i="0" u="none" strike="noStrike" kern="0" cap="none" normalizeH="0" baseline="0" noProof="0" dirty="0">
              <a:ln>
                <a:noFill/>
              </a:ln>
              <a:solidFill>
                <a:prstClr val="white"/>
              </a:solidFill>
              <a:effectLst>
                <a:glow rad="165100">
                  <a:schemeClr val="accent6">
                    <a:lumMod val="5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1CFF809-0A58-44C0-AA11-88676D554A0B}"/>
              </a:ext>
            </a:extLst>
          </p:cNvPr>
          <p:cNvSpPr txBox="1"/>
          <p:nvPr/>
        </p:nvSpPr>
        <p:spPr>
          <a:xfrm rot="20658654">
            <a:off x="5073404" y="1577273"/>
            <a:ext cx="8990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b="1" kern="0" dirty="0">
                <a:solidFill>
                  <a:prstClr val="white"/>
                </a:solidFill>
                <a:effectLst>
                  <a:glow rad="165100">
                    <a:schemeClr val="accent6">
                      <a:lumMod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강남구청역</a:t>
            </a:r>
            <a:endParaRPr kumimoji="0" lang="en-US" altLang="ko-KR" sz="800" b="1" i="0" u="none" strike="noStrike" kern="0" cap="none" normalizeH="0" baseline="0" noProof="0" dirty="0">
              <a:ln>
                <a:noFill/>
              </a:ln>
              <a:solidFill>
                <a:prstClr val="white"/>
              </a:solidFill>
              <a:effectLst>
                <a:glow rad="165100">
                  <a:schemeClr val="accent6">
                    <a:lumMod val="5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D9D6F25F-4131-41BE-9E05-F59F4C2F7492}"/>
              </a:ext>
            </a:extLst>
          </p:cNvPr>
          <p:cNvSpPr/>
          <p:nvPr/>
        </p:nvSpPr>
        <p:spPr>
          <a:xfrm rot="20260634">
            <a:off x="2276201" y="1607493"/>
            <a:ext cx="144000" cy="14400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2C27BC5-58DC-4AF1-A5B1-9CA16354A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809" y="1498387"/>
            <a:ext cx="144000" cy="144000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70792018-A607-4639-B27A-49D0DE9D4D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662" y="3887066"/>
            <a:ext cx="144000" cy="144000"/>
          </a:xfrm>
          <a:prstGeom prst="rect">
            <a:avLst/>
          </a:prstGeom>
        </p:spPr>
      </p:pic>
      <p:sp>
        <p:nvSpPr>
          <p:cNvPr id="74" name="타원 73">
            <a:extLst>
              <a:ext uri="{FF2B5EF4-FFF2-40B4-BE49-F238E27FC236}">
                <a16:creationId xmlns:a16="http://schemas.microsoft.com/office/drawing/2014/main" id="{C684B1D7-C96D-4012-B9B0-D3A423804950}"/>
              </a:ext>
            </a:extLst>
          </p:cNvPr>
          <p:cNvSpPr/>
          <p:nvPr/>
        </p:nvSpPr>
        <p:spPr>
          <a:xfrm rot="20590629">
            <a:off x="2866617" y="3874415"/>
            <a:ext cx="144000" cy="144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9</a:t>
            </a:r>
            <a:endParaRPr lang="ko-KR" altLang="en-US" sz="1000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B75880AF-016E-41EA-83D0-360BE81863AC}"/>
              </a:ext>
            </a:extLst>
          </p:cNvPr>
          <p:cNvSpPr/>
          <p:nvPr/>
        </p:nvSpPr>
        <p:spPr>
          <a:xfrm rot="20590629">
            <a:off x="4275835" y="3359970"/>
            <a:ext cx="144000" cy="144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9</a:t>
            </a:r>
            <a:endParaRPr lang="ko-KR" altLang="en-US" sz="1000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E4AAE4D3-8BA4-46DA-87B3-DE610CFA717D}"/>
              </a:ext>
            </a:extLst>
          </p:cNvPr>
          <p:cNvSpPr/>
          <p:nvPr/>
        </p:nvSpPr>
        <p:spPr>
          <a:xfrm rot="20260634">
            <a:off x="3930927" y="2029010"/>
            <a:ext cx="144000" cy="1440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7</a:t>
            </a:r>
            <a:endParaRPr lang="ko-KR" altLang="en-US" sz="1000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618041B-E993-48B0-9DA9-28CAF462ED63}"/>
              </a:ext>
            </a:extLst>
          </p:cNvPr>
          <p:cNvSpPr/>
          <p:nvPr/>
        </p:nvSpPr>
        <p:spPr>
          <a:xfrm>
            <a:off x="3328529" y="2105070"/>
            <a:ext cx="197766" cy="197766"/>
          </a:xfrm>
          <a:prstGeom prst="ellipse">
            <a:avLst/>
          </a:prstGeom>
          <a:solidFill>
            <a:srgbClr val="33CC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spc="-65" dirty="0"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10</a:t>
            </a:r>
            <a:endParaRPr lang="ko-KR" altLang="en-US" sz="1000" spc="-65" dirty="0"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AF855D35-EB3F-43CB-84A1-7215EE9D5AA5}"/>
              </a:ext>
            </a:extLst>
          </p:cNvPr>
          <p:cNvSpPr/>
          <p:nvPr/>
        </p:nvSpPr>
        <p:spPr>
          <a:xfrm>
            <a:off x="2127374" y="2046707"/>
            <a:ext cx="197766" cy="197766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spc="-65" dirty="0"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endParaRPr lang="ko-KR" altLang="en-US" sz="1000" spc="-65" dirty="0"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CA0748E7-DA47-4AFD-9D68-6BC3CAA9B3C9}"/>
              </a:ext>
            </a:extLst>
          </p:cNvPr>
          <p:cNvSpPr/>
          <p:nvPr/>
        </p:nvSpPr>
        <p:spPr>
          <a:xfrm>
            <a:off x="4945095" y="3223038"/>
            <a:ext cx="197766" cy="197766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spc="-65"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</a:t>
            </a:r>
            <a:endParaRPr lang="ko-KR" altLang="en-US" sz="1000" spc="-65" dirty="0"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A4AF28F-32FA-42EC-8F6E-904D3E429E7C}"/>
              </a:ext>
            </a:extLst>
          </p:cNvPr>
          <p:cNvSpPr/>
          <p:nvPr/>
        </p:nvSpPr>
        <p:spPr>
          <a:xfrm>
            <a:off x="115892" y="948845"/>
            <a:ext cx="760408" cy="4150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31CC55E9-D0B1-49C6-B869-9CBAA25E486C}"/>
              </a:ext>
            </a:extLst>
          </p:cNvPr>
          <p:cNvSpPr/>
          <p:nvPr/>
        </p:nvSpPr>
        <p:spPr>
          <a:xfrm>
            <a:off x="174521" y="1006943"/>
            <a:ext cx="138329" cy="138166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spc="-65" dirty="0"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A4A8B27-CC12-4B30-B299-99BDC6C1ACEB}"/>
              </a:ext>
            </a:extLst>
          </p:cNvPr>
          <p:cNvSpPr txBox="1"/>
          <p:nvPr/>
        </p:nvSpPr>
        <p:spPr>
          <a:xfrm>
            <a:off x="236492" y="965411"/>
            <a:ext cx="637585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분양 상품</a:t>
            </a: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9F15F552-4E8E-4EF4-85B7-24B0053964FB}"/>
              </a:ext>
            </a:extLst>
          </p:cNvPr>
          <p:cNvSpPr/>
          <p:nvPr/>
        </p:nvSpPr>
        <p:spPr>
          <a:xfrm>
            <a:off x="174519" y="1185438"/>
            <a:ext cx="138329" cy="138166"/>
          </a:xfrm>
          <a:prstGeom prst="ellipse">
            <a:avLst/>
          </a:prstGeom>
          <a:solidFill>
            <a:srgbClr val="33CC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spc="-65" dirty="0"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6B6582F-363F-4C72-A12D-C91ADA162247}"/>
              </a:ext>
            </a:extLst>
          </p:cNvPr>
          <p:cNvSpPr txBox="1"/>
          <p:nvPr/>
        </p:nvSpPr>
        <p:spPr>
          <a:xfrm>
            <a:off x="220049" y="1145109"/>
            <a:ext cx="724419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기입주</a:t>
            </a:r>
            <a:r>
              <a:rPr lang="ko-KR" altLang="en-US" sz="8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상품</a:t>
            </a:r>
          </a:p>
        </p:txBody>
      </p:sp>
      <p:graphicFrame>
        <p:nvGraphicFramePr>
          <p:cNvPr id="93" name="표 92">
            <a:extLst>
              <a:ext uri="{FF2B5EF4-FFF2-40B4-BE49-F238E27FC236}">
                <a16:creationId xmlns:a16="http://schemas.microsoft.com/office/drawing/2014/main" id="{DAA48E65-B76A-4E5F-A4A9-F8FC13211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380193"/>
              </p:ext>
            </p:extLst>
          </p:nvPr>
        </p:nvGraphicFramePr>
        <p:xfrm>
          <a:off x="115882" y="6667778"/>
          <a:ext cx="6626232" cy="2398610"/>
        </p:xfrm>
        <a:graphic>
          <a:graphicData uri="http://schemas.openxmlformats.org/drawingml/2006/table">
            <a:tbl>
              <a:tblPr/>
              <a:tblGrid>
                <a:gridCol w="1740085">
                  <a:extLst>
                    <a:ext uri="{9D8B030D-6E8A-4147-A177-3AD203B41FA5}">
                      <a16:colId xmlns:a16="http://schemas.microsoft.com/office/drawing/2014/main" val="1325889336"/>
                    </a:ext>
                  </a:extLst>
                </a:gridCol>
                <a:gridCol w="1884521">
                  <a:extLst>
                    <a:ext uri="{9D8B030D-6E8A-4147-A177-3AD203B41FA5}">
                      <a16:colId xmlns:a16="http://schemas.microsoft.com/office/drawing/2014/main" val="64432519"/>
                    </a:ext>
                  </a:extLst>
                </a:gridCol>
                <a:gridCol w="1500813">
                  <a:extLst>
                    <a:ext uri="{9D8B030D-6E8A-4147-A177-3AD203B41FA5}">
                      <a16:colId xmlns:a16="http://schemas.microsoft.com/office/drawing/2014/main" val="3493666167"/>
                    </a:ext>
                  </a:extLst>
                </a:gridCol>
                <a:gridCol w="1500813">
                  <a:extLst>
                    <a:ext uri="{9D8B030D-6E8A-4147-A177-3AD203B41FA5}">
                      <a16:colId xmlns:a16="http://schemas.microsoft.com/office/drawing/2014/main" val="3759861683"/>
                    </a:ext>
                  </a:extLst>
                </a:gridCol>
              </a:tblGrid>
              <a:tr h="34087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수익률</a:t>
                      </a:r>
                      <a:endParaRPr lang="en-US" altLang="ko-KR" sz="1000" u="none" strike="noStrike" dirty="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⑤ </a:t>
                      </a:r>
                      <a:r>
                        <a:rPr lang="en-US" altLang="ko-KR" sz="1000" u="none" strike="noStrike" dirty="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④</a:t>
                      </a:r>
                      <a:r>
                        <a:rPr lang="en-US" altLang="ko-KR" sz="1000" u="none" strike="noStrike" dirty="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u="none" strike="noStrike" dirty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3.0%</a:t>
                      </a:r>
                      <a:endParaRPr lang="en-US" altLang="ko-KR" sz="1000" b="0" i="0" u="none" strike="noStrike" dirty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3.5%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403362"/>
                  </a:ext>
                </a:extLst>
              </a:tr>
              <a:tr h="34087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①보증금</a:t>
                      </a:r>
                      <a:endParaRPr lang="en-US" altLang="ko-KR" sz="1000" u="none" strike="noStrike" dirty="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3,000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548062"/>
                  </a:ext>
                </a:extLst>
              </a:tr>
              <a:tr h="34087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② 월임대료</a:t>
                      </a:r>
                      <a:endParaRPr lang="en-US" altLang="ko-KR" sz="1000" u="none" strike="noStrike" dirty="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(@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평당임대료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290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(@29_</a:t>
                      </a:r>
                      <a:r>
                        <a:rPr lang="ko-KR" altLang="en-US" sz="1000" b="0" i="0" u="none" strike="noStrike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초역세권 제외</a:t>
                      </a:r>
                      <a:r>
                        <a:rPr lang="en-US" altLang="ko-KR" sz="1000" b="0" i="0" u="none" strike="noStrike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,</a:t>
                      </a:r>
                      <a:r>
                        <a:rPr lang="ko-KR" altLang="en-US" sz="1000" b="0" i="0" u="none" strike="noStrike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기 입주 상품 최고 임대료 적용</a:t>
                      </a:r>
                      <a:r>
                        <a:rPr lang="en-US" altLang="ko-KR" sz="1000" b="0" i="0" u="none" strike="noStrike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9pPr>
                    </a:lstStyle>
                    <a:p>
                      <a:pPr algn="ctr" fontAlgn="ctr"/>
                      <a:endParaRPr lang="en-US" altLang="ko-KR" sz="1000" b="0" i="0" u="none" strike="noStrike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9pPr>
                    </a:lstStyle>
                    <a:p>
                      <a:pPr algn="ctr" fontAlgn="ctr"/>
                      <a:endParaRPr lang="en-US" altLang="ko-KR" sz="1000" b="0" i="0" u="none" strike="noStrike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944854"/>
                  </a:ext>
                </a:extLst>
              </a:tr>
              <a:tr h="34087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③ </a:t>
                      </a:r>
                      <a:r>
                        <a:rPr lang="ko-KR" altLang="en-US" sz="1000" u="none" strike="noStrike" dirty="0" err="1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연임대료</a:t>
                      </a:r>
                      <a:endParaRPr lang="en-US" altLang="ko-KR" sz="1000" u="none" strike="noStrike" dirty="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②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x12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월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3,480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876449"/>
                  </a:ext>
                </a:extLst>
              </a:tr>
              <a:tr h="34087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④ 순투자금</a:t>
                      </a:r>
                      <a:endParaRPr lang="en-US" altLang="ko-KR" sz="1000" u="none" strike="noStrike" dirty="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⑥</a:t>
                      </a:r>
                      <a:r>
                        <a:rPr lang="ko-KR" altLang="en-US" sz="1000" u="none" strike="noStrike" dirty="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</a:t>
                      </a:r>
                      <a:r>
                        <a:rPr lang="en-US" altLang="ko-KR" sz="1000" u="none" strike="noStrike" dirty="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- </a:t>
                      </a:r>
                      <a:r>
                        <a:rPr lang="ko-KR" altLang="en-US" sz="1000" u="none" strike="noStrike" dirty="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①</a:t>
                      </a:r>
                      <a:r>
                        <a:rPr lang="en-US" altLang="ko-KR" sz="1000" u="none" strike="noStrike" dirty="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9pPr>
                    </a:lstStyle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116,000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9pPr>
                    </a:lstStyle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99,429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9pPr>
                    </a:lstStyle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87,000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794450"/>
                  </a:ext>
                </a:extLst>
              </a:tr>
              <a:tr h="17667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⑤ 순수익</a:t>
                      </a:r>
                      <a:endParaRPr lang="en-US" altLang="ko-KR" sz="1000" u="none" strike="noStrike" dirty="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3,480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526537"/>
                  </a:ext>
                </a:extLst>
              </a:tr>
              <a:tr h="34087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⑥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분양가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(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외형가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, VAT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포함가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119,000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102,429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90,000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602115"/>
                  </a:ext>
                </a:extLst>
              </a:tr>
              <a:tr h="17667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모던고딕 B"/>
                          <a:ea typeface="Rix모던고딕 B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전용평당가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en-US" altLang="ko-KR" sz="1000" b="0" u="none" strike="noStrike" kern="1200" dirty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@11,900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en-US" altLang="ko-KR" sz="1000" b="0" u="none" strike="noStrike" kern="1200" dirty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@10,243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Rix모던고딕 B"/>
                          <a:ea typeface="Rix모던고딕 B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en-US" altLang="ko-KR" sz="1000" b="0" u="none" strike="noStrike" kern="1200" dirty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@9,000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307282"/>
                  </a:ext>
                </a:extLst>
              </a:tr>
            </a:tbl>
          </a:graphicData>
        </a:graphic>
      </p:graphicFrame>
      <p:sp>
        <p:nvSpPr>
          <p:cNvPr id="94" name="TextBox 93">
            <a:extLst>
              <a:ext uri="{FF2B5EF4-FFF2-40B4-BE49-F238E27FC236}">
                <a16:creationId xmlns:a16="http://schemas.microsoft.com/office/drawing/2014/main" id="{6CB2E1C4-8FFA-46BF-A1B7-27B47AC9524A}"/>
              </a:ext>
            </a:extLst>
          </p:cNvPr>
          <p:cNvSpPr txBox="1"/>
          <p:nvPr/>
        </p:nvSpPr>
        <p:spPr>
          <a:xfrm>
            <a:off x="111527" y="9188884"/>
            <a:ext cx="6628433" cy="425758"/>
          </a:xfrm>
          <a:prstGeom prst="rect">
            <a:avLst/>
          </a:prstGeom>
          <a:solidFill>
            <a:sysClr val="window" lastClr="FFFFFF">
              <a:lumMod val="85000"/>
            </a:sysClr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-10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/>
                    </a:gs>
                  </a:gsLst>
                  <a:lin ang="5400000" scaled="1"/>
                </a:gra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수익률 환원법 결과 </a:t>
            </a:r>
            <a:r>
              <a:rPr lang="en-US" altLang="ko-KR" sz="1200" kern="0" spc="-10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/>
                    </a:gs>
                  </a:gsLst>
                  <a:lin ang="5400000" scaled="1"/>
                </a:gra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@9,000 ~ @11,900</a:t>
            </a:r>
            <a:r>
              <a:rPr lang="ko-KR" altLang="en-US" sz="1200" kern="0" spc="-10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/>
                    </a:gs>
                  </a:gsLst>
                  <a:lin ang="5400000" scaled="1"/>
                </a:gra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만원 책정 가능 </a:t>
            </a:r>
            <a:r>
              <a:rPr lang="en-US" altLang="ko-KR" sz="1200" kern="0" spc="-10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/>
                    </a:gs>
                  </a:gsLst>
                  <a:lin ang="5400000" scaled="1"/>
                </a:gra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/ </a:t>
            </a:r>
            <a:r>
              <a:rPr lang="ko-KR" altLang="en-US" sz="1200" kern="0" spc="-10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/>
                    </a:gs>
                  </a:gsLst>
                  <a:lin ang="5400000" scaled="1"/>
                </a:gra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일부 신규 상품의 경우 마스터리스 </a:t>
            </a:r>
            <a:r>
              <a:rPr lang="en-US" altLang="ko-KR" sz="1200" kern="0" spc="-10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/>
                    </a:gs>
                  </a:gsLst>
                  <a:lin ang="5400000" scaled="1"/>
                </a:gra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5</a:t>
            </a:r>
            <a:r>
              <a:rPr lang="ko-KR" altLang="en-US" sz="1200" kern="0" spc="-10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/>
                    </a:gs>
                  </a:gsLst>
                  <a:lin ang="5400000" scaled="1"/>
                </a:gra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년 감안한 고분양가 책정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0" spc="-1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고분양</a:t>
            </a:r>
            <a:r>
              <a:rPr lang="ko-KR" altLang="en-US" sz="1400" kern="0" spc="-1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책정에 의한 </a:t>
            </a:r>
            <a:r>
              <a:rPr lang="ko-KR" altLang="en-US" sz="1400" kern="0" spc="-1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분양률</a:t>
            </a:r>
            <a:r>
              <a:rPr lang="ko-KR" altLang="en-US" sz="1400" kern="0" spc="-1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저조 → </a:t>
            </a:r>
            <a:r>
              <a:rPr lang="ko-KR" altLang="en-US" sz="1400" kern="0" spc="-100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전용 </a:t>
            </a:r>
            <a:r>
              <a:rPr lang="ko-KR" altLang="en-US" sz="1400" kern="0" spc="-100" dirty="0" err="1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평당가</a:t>
            </a:r>
            <a:r>
              <a:rPr lang="ko-KR" altLang="en-US" sz="1400" kern="0" spc="-100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1400" kern="0" spc="-100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@10,000 ~ @12,000</a:t>
            </a:r>
            <a:r>
              <a:rPr lang="ko-KR" altLang="en-US" sz="1100" kern="0" spc="-100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만원 </a:t>
            </a:r>
            <a:r>
              <a:rPr lang="ko-KR" altLang="en-US" sz="1400" kern="0" spc="-100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적정</a:t>
            </a:r>
            <a:endParaRPr lang="en-US" altLang="ko-KR" sz="1400" kern="0" spc="-100" dirty="0">
              <a:solidFill>
                <a:srgbClr val="FF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9692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5510</TotalTime>
  <Words>861</Words>
  <Application>Microsoft Office PowerPoint</Application>
  <PresentationFormat>A4 용지(210x297mm)</PresentationFormat>
  <Paragraphs>437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11" baseType="lpstr">
      <vt:lpstr>KoPub돋움체 Bold</vt:lpstr>
      <vt:lpstr>Calibri</vt:lpstr>
      <vt:lpstr>Rix모던고딕 L</vt:lpstr>
      <vt:lpstr>KoPub돋움체 Medium</vt:lpstr>
      <vt:lpstr>Calibri Light</vt:lpstr>
      <vt:lpstr>Arial</vt:lpstr>
      <vt:lpstr>Rix모던고딕 B</vt:lpstr>
      <vt:lpstr>KoPub돋움체 Light</vt:lpstr>
      <vt:lpstr>Office 테마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kihun kim</dc:creator>
  <cp:lastModifiedBy>Jo Kevin</cp:lastModifiedBy>
  <cp:revision>542</cp:revision>
  <cp:lastPrinted>2018-12-07T01:46:58Z</cp:lastPrinted>
  <dcterms:created xsi:type="dcterms:W3CDTF">2018-12-06T00:52:06Z</dcterms:created>
  <dcterms:modified xsi:type="dcterms:W3CDTF">2023-03-20T06:01:51Z</dcterms:modified>
</cp:coreProperties>
</file>